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79" r:id="rId2"/>
    <p:sldId id="489" r:id="rId3"/>
    <p:sldId id="490" r:id="rId4"/>
    <p:sldId id="491" r:id="rId5"/>
    <p:sldId id="492" r:id="rId6"/>
    <p:sldId id="488" r:id="rId7"/>
    <p:sldId id="268" r:id="rId8"/>
  </p:sldIdLst>
  <p:sldSz cx="9144000" cy="5143500" type="screen16x9"/>
  <p:notesSz cx="6797675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 snapToGrid="0" snapToObjects="1">
      <p:cViewPr varScale="1">
        <p:scale>
          <a:sx n="162" d="100"/>
          <a:sy n="162" d="100"/>
        </p:scale>
        <p:origin x="144" y="1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15/08/2019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1" y="4179332"/>
            <a:ext cx="1481504" cy="6814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21187" y="596028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PSJ_217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6716" cy="51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2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4533663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a picture and move it backwards </a:t>
            </a:r>
            <a:br>
              <a:rPr lang="en-GB" noProof="0" dirty="0"/>
            </a:br>
            <a:r>
              <a:rPr lang="en-GB" noProof="0" dirty="0"/>
              <a:t>with right mouse button &gt; send to back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425461"/>
            <a:ext cx="940861" cy="41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4319999"/>
            <a:ext cx="1178243" cy="5234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</a:t>
            </a:r>
            <a:br>
              <a:rPr lang="en-GB" noProof="0" dirty="0"/>
            </a:br>
            <a:r>
              <a:rPr lang="en-GB" noProof="0" dirty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15-8-2019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text in bullets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15-8-2019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" y="4093355"/>
            <a:ext cx="1080000" cy="479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  <p:sldLayoutId id="2147483663" r:id="rId12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361507" y="684155"/>
            <a:ext cx="6499741" cy="3179008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nl-NL" sz="4000" b="1" dirty="0"/>
          </a:p>
          <a:p>
            <a:pPr eaLnBrk="1" hangingPunct="1">
              <a:buFontTx/>
              <a:buNone/>
            </a:pPr>
            <a:endParaRPr lang="nl-NL" sz="4000" b="1" dirty="0"/>
          </a:p>
          <a:p>
            <a:pPr eaLnBrk="1" hangingPunct="1">
              <a:buFontTx/>
              <a:buNone/>
            </a:pPr>
            <a:endParaRPr lang="nl-NL" sz="2800" b="1" dirty="0"/>
          </a:p>
          <a:p>
            <a:pPr>
              <a:buNone/>
            </a:pPr>
            <a:r>
              <a:rPr lang="nl-NL" sz="2800" b="1" dirty="0"/>
              <a:t>DE FISCALE TOEKOMST VAN</a:t>
            </a:r>
          </a:p>
          <a:p>
            <a:pPr>
              <a:buNone/>
            </a:pPr>
            <a:endParaRPr lang="nl-NL" sz="2800" b="1" dirty="0"/>
          </a:p>
          <a:p>
            <a:pPr>
              <a:buNone/>
            </a:pPr>
            <a:r>
              <a:rPr lang="nl-NL" sz="2800" b="1" dirty="0"/>
              <a:t>TOEKOMSTVOORZIENINGEN</a:t>
            </a:r>
          </a:p>
          <a:p>
            <a:pPr>
              <a:buNone/>
            </a:pPr>
            <a:endParaRPr lang="nl-NL" sz="4000" b="1" dirty="0"/>
          </a:p>
          <a:p>
            <a:pPr>
              <a:buNone/>
            </a:pPr>
            <a:endParaRPr lang="nl-NL" sz="4000" b="1" dirty="0"/>
          </a:p>
          <a:p>
            <a:pPr>
              <a:buNone/>
            </a:pPr>
            <a:r>
              <a:rPr lang="nl-NL" sz="1400" b="1" dirty="0"/>
              <a:t>PETER KAVELAARS</a:t>
            </a:r>
          </a:p>
          <a:p>
            <a:pPr>
              <a:buNone/>
            </a:pPr>
            <a:r>
              <a:rPr lang="nl-NL" sz="1400" b="1" dirty="0"/>
              <a:t>30 AUGUSTUS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62" y="4332030"/>
            <a:ext cx="1392174" cy="6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04" y="85060"/>
            <a:ext cx="6762822" cy="4353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2855" y="473646"/>
            <a:ext cx="7265581" cy="526273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THEMA’S</a:t>
            </a:r>
            <a:endParaRPr lang="nl-NL" sz="28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285" y="1203850"/>
            <a:ext cx="7322288" cy="2427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latin typeface="Museo Sans 5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VERVOLMAKING </a:t>
            </a:r>
            <a:r>
              <a:rPr lang="nl-NL" b="1" dirty="0">
                <a:latin typeface="Museo Sans 500" panose="02000000000000000000" pitchFamily="50" charset="0"/>
              </a:rPr>
              <a:t>DRIEPIJLERSYSTEEM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Museo Sans 5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NAAR </a:t>
            </a:r>
            <a:r>
              <a:rPr lang="nl-NL" b="1" dirty="0">
                <a:latin typeface="Museo Sans 500" panose="02000000000000000000" pitchFamily="50" charset="0"/>
              </a:rPr>
              <a:t>EEN </a:t>
            </a:r>
            <a:r>
              <a:rPr lang="nl-NL" b="1" dirty="0" smtClean="0">
                <a:latin typeface="Museo Sans 500" panose="02000000000000000000" pitchFamily="50" charset="0"/>
              </a:rPr>
              <a:t>VIERPIJLERSYSTEEM</a:t>
            </a:r>
          </a:p>
          <a:p>
            <a:endParaRPr lang="nl-NL" b="1" dirty="0">
              <a:latin typeface="Museo Sans 500" panose="020000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AFSCHAFFING </a:t>
            </a:r>
            <a:r>
              <a:rPr lang="nl-NL" b="1" dirty="0">
                <a:latin typeface="Museo Sans 500" panose="02000000000000000000" pitchFamily="50" charset="0"/>
              </a:rPr>
              <a:t>FISCALE FACILITERING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7" y="101965"/>
            <a:ext cx="6346589" cy="43417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2855" y="421018"/>
            <a:ext cx="7265581" cy="651263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VERVOLMAKING DRIEPIJLERSYSTEEM</a:t>
            </a:r>
            <a:endParaRPr lang="nl-NL" sz="28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28726" y="1157800"/>
            <a:ext cx="7164611" cy="3190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latin typeface="Museo Sans 500" panose="02000000000000000000" pitchFamily="50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BIJ </a:t>
            </a:r>
            <a:r>
              <a:rPr lang="nl-NL" b="1" dirty="0">
                <a:latin typeface="Museo Sans 500" panose="02000000000000000000" pitchFamily="50" charset="0"/>
              </a:rPr>
              <a:t>LIJFRENTEOPBOUW WORDT REKENING GEHOUDEN MET </a:t>
            </a:r>
            <a:r>
              <a:rPr lang="nl-NL" b="1" dirty="0" smtClean="0">
                <a:latin typeface="Museo Sans 500" panose="02000000000000000000" pitchFamily="50" charset="0"/>
              </a:rPr>
              <a:t>PENSIOENOPBOUW</a:t>
            </a:r>
            <a:endParaRPr lang="nl-NL" b="1" dirty="0">
              <a:latin typeface="Museo Sans 500" panose="02000000000000000000" pitchFamily="50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Museo Sans 500" panose="02000000000000000000" pitchFamily="50" charset="0"/>
              </a:rPr>
              <a:t>BIJ PENSIOENOPBOUW WORDT GEEN REKENING GEHOUDEN MET LIJFRENTEOPBOUW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Museo Sans 500" panose="02000000000000000000" pitchFamily="50" charset="0"/>
              </a:rPr>
              <a:t>BIJ LIJFRENTEOPBOUW WORDT REKENING GEHOUDEN MET </a:t>
            </a:r>
            <a:r>
              <a:rPr lang="nl-NL" b="1" dirty="0" smtClean="0">
                <a:latin typeface="Museo Sans 500" panose="02000000000000000000" pitchFamily="50" charset="0"/>
              </a:rPr>
              <a:t>NORM-AOW</a:t>
            </a:r>
            <a:endParaRPr lang="nl-NL" b="1" dirty="0">
              <a:latin typeface="Museo Sans 500" panose="02000000000000000000" pitchFamily="50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Museo Sans 500" panose="02000000000000000000" pitchFamily="50" charset="0"/>
              </a:rPr>
              <a:t>BIJ PENSIOENOPBOUW WORDT REKENING GEHOUDEN MET NORM-AOW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53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4" y="85060"/>
            <a:ext cx="7132482" cy="42830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8535" y="342078"/>
            <a:ext cx="7089901" cy="736781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VERVOLMAKING DRIEPIJLERSYSTEEM</a:t>
            </a:r>
            <a:endParaRPr lang="nl-NL" sz="28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285" y="1078859"/>
            <a:ext cx="6935129" cy="3045808"/>
          </a:xfrm>
        </p:spPr>
        <p:txBody>
          <a:bodyPr/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NL" sz="1400" b="1" dirty="0" smtClean="0">
                <a:latin typeface="Museo Sans 500" panose="02000000000000000000" pitchFamily="50" charset="0"/>
              </a:rPr>
              <a:t>VERRUIMING </a:t>
            </a:r>
            <a:r>
              <a:rPr lang="nl-NL" sz="1400" b="1" dirty="0">
                <a:latin typeface="Museo Sans 500" panose="02000000000000000000" pitchFamily="50" charset="0"/>
              </a:rPr>
              <a:t>BANKSPAREN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- PENSIOENUITVOERDERS VERSUS BANKEN/VERZEKERAARS 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- PENSIOENUITVOERDERS/VERZEKERAARS VERSUS BANKEN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- PENSIOENENVERZEKERINGEN BIJ: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		- PENSIOENFONDSEN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		- VERZEKERAARS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- LIJFRENTEN BIJ: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 		- VERZEKERAARS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		- BANKEN (BANKSPAREN)</a:t>
            </a:r>
            <a:br>
              <a:rPr lang="nl-NL" sz="1400" b="1" dirty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- BANKSPAREN BIJ</a:t>
            </a:r>
            <a:r>
              <a:rPr lang="nl-NL" sz="1400" b="1" dirty="0" smtClean="0">
                <a:latin typeface="Museo Sans 500" panose="02000000000000000000" pitchFamily="50" charset="0"/>
              </a:rPr>
              <a:t>:</a:t>
            </a:r>
            <a:br>
              <a:rPr lang="nl-NL" sz="1400" b="1" dirty="0" smtClean="0">
                <a:latin typeface="Museo Sans 500" panose="02000000000000000000" pitchFamily="50" charset="0"/>
              </a:rPr>
            </a:br>
            <a:r>
              <a:rPr lang="nl-NL" sz="1400" b="1" dirty="0">
                <a:latin typeface="Museo Sans 500" panose="02000000000000000000" pitchFamily="50" charset="0"/>
              </a:rPr>
              <a:t>		- PENSIOENFONDSEN?</a:t>
            </a:r>
          </a:p>
          <a:p>
            <a:pPr>
              <a:lnSpc>
                <a:spcPts val="28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0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8" y="144267"/>
            <a:ext cx="6718248" cy="41645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6437" y="499960"/>
            <a:ext cx="7181999" cy="585479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NAAR EEN </a:t>
            </a:r>
            <a:r>
              <a:rPr lang="nl-NL" sz="2800" b="1" dirty="0" smtClean="0">
                <a:solidFill>
                  <a:schemeClr val="accent1">
                    <a:lumMod val="50000"/>
                  </a:schemeClr>
                </a:solidFill>
              </a:rPr>
              <a:t>VIERPIJLERSYSTEEM?</a:t>
            </a:r>
            <a:endParaRPr lang="nl-NL" sz="28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285" y="1203850"/>
            <a:ext cx="7322288" cy="2427436"/>
          </a:xfrm>
        </p:spPr>
        <p:txBody>
          <a:bodyPr/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nl-NL" b="1" smtClean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smtClean="0">
                <a:latin typeface="+mn-lt"/>
              </a:rPr>
              <a:t>EIGEN </a:t>
            </a:r>
            <a:r>
              <a:rPr lang="nl-NL" b="1" dirty="0">
                <a:latin typeface="+mn-lt"/>
              </a:rPr>
              <a:t>WONING ALS </a:t>
            </a:r>
            <a:r>
              <a:rPr lang="nl-NL" b="1" dirty="0" smtClean="0">
                <a:latin typeface="+mn-lt"/>
              </a:rPr>
              <a:t>PENSIOEN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OPBOUW- EN/OF </a:t>
            </a:r>
            <a:r>
              <a:rPr lang="nl-NL" b="1" dirty="0" smtClean="0">
                <a:latin typeface="+mn-lt"/>
              </a:rPr>
              <a:t>UITKERINGSFASE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HET VERMOGEN </a:t>
            </a:r>
            <a:r>
              <a:rPr lang="nl-NL" b="1" dirty="0" smtClean="0">
                <a:latin typeface="+mn-lt"/>
              </a:rPr>
              <a:t>ALGEMEEN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HET VERMOGEN IN ONROEREND </a:t>
            </a:r>
            <a:r>
              <a:rPr lang="nl-NL" b="1" dirty="0" smtClean="0">
                <a:latin typeface="+mn-lt"/>
              </a:rPr>
              <a:t>GOED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HET VERMOGEN IN DE EIGEN WONING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00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0" y="170580"/>
            <a:ext cx="6339120" cy="38853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1957" y="309186"/>
            <a:ext cx="6953387" cy="657841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NAAR</a:t>
            </a:r>
            <a:r>
              <a:rPr lang="nl-NL" sz="3200" b="1" dirty="0" smtClean="0"/>
              <a:t> </a:t>
            </a:r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nl-NL" sz="3200" b="1" dirty="0"/>
              <a:t> </a:t>
            </a:r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VIERPIJLERSYSTEEM?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285" y="1191153"/>
            <a:ext cx="7322288" cy="242743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nl-NL" b="1" dirty="0">
                <a:latin typeface="Museo Sans 500" panose="02000000000000000000" pitchFamily="50" charset="0"/>
              </a:rPr>
              <a:t>ARGUMENTEN </a:t>
            </a:r>
            <a:r>
              <a:rPr lang="nl-NL" b="1" dirty="0" smtClean="0">
                <a:latin typeface="Museo Sans 500" panose="02000000000000000000" pitchFamily="50" charset="0"/>
              </a:rPr>
              <a:t>VOOR/TEGEN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EIGEN WONING VERSUS OVERIG VERMOGEN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EIGEN </a:t>
            </a:r>
            <a:r>
              <a:rPr lang="nl-NL" b="1" dirty="0">
                <a:latin typeface="Museo Sans 500" panose="02000000000000000000" pitchFamily="50" charset="0"/>
              </a:rPr>
              <a:t>WONING VERSUS </a:t>
            </a:r>
            <a:r>
              <a:rPr lang="nl-NL" b="1" dirty="0" smtClean="0">
                <a:latin typeface="Museo Sans 500" panose="02000000000000000000" pitchFamily="50" charset="0"/>
              </a:rPr>
              <a:t>HUURWONING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GEFINANCIERDE </a:t>
            </a:r>
            <a:r>
              <a:rPr lang="nl-NL" b="1" dirty="0">
                <a:latin typeface="Museo Sans 500" panose="02000000000000000000" pitchFamily="50" charset="0"/>
              </a:rPr>
              <a:t>VERSUS NIET GEFINANCIERDE EIGEN </a:t>
            </a:r>
            <a:r>
              <a:rPr lang="nl-NL" b="1" dirty="0" smtClean="0">
                <a:latin typeface="Museo Sans 500" panose="02000000000000000000" pitchFamily="50" charset="0"/>
              </a:rPr>
              <a:t>WONING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EIGEN </a:t>
            </a:r>
            <a:r>
              <a:rPr lang="nl-NL" b="1" dirty="0">
                <a:latin typeface="Museo Sans 500" panose="02000000000000000000" pitchFamily="50" charset="0"/>
              </a:rPr>
              <a:t>WONING VALT NIET (PERIODIEK) </a:t>
            </a:r>
            <a:r>
              <a:rPr lang="nl-NL" b="1" dirty="0" smtClean="0">
                <a:latin typeface="Museo Sans 500" panose="02000000000000000000" pitchFamily="50" charset="0"/>
              </a:rPr>
              <a:t>VRIJ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latin typeface="Museo Sans 500" panose="02000000000000000000" pitchFamily="50" charset="0"/>
              </a:rPr>
              <a:t>OPNAME </a:t>
            </a:r>
            <a:r>
              <a:rPr lang="nl-NL" b="1" dirty="0">
                <a:latin typeface="Museo Sans 500" panose="02000000000000000000" pitchFamily="50" charset="0"/>
              </a:rPr>
              <a:t>VIA OPLOPENDE SCHULD</a:t>
            </a:r>
            <a:endParaRPr lang="nl-NL" dirty="0"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2" y="71906"/>
            <a:ext cx="6844682" cy="4171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2855" y="440754"/>
            <a:ext cx="7265581" cy="763096"/>
          </a:xfrm>
        </p:spPr>
        <p:txBody>
          <a:bodyPr/>
          <a:lstStyle/>
          <a:p>
            <a:r>
              <a:rPr lang="nl-NL" sz="2800" b="1" dirty="0">
                <a:solidFill>
                  <a:schemeClr val="accent1">
                    <a:lumMod val="50000"/>
                  </a:schemeClr>
                </a:solidFill>
              </a:rPr>
              <a:t>AFSCHAFFEN FISCALE FACILITERING?</a:t>
            </a:r>
            <a:endParaRPr lang="nl-NL" sz="28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85285" y="1447252"/>
            <a:ext cx="7322288" cy="2677416"/>
          </a:xfrm>
        </p:spPr>
        <p:txBody>
          <a:bodyPr/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ACHTERGROND FISCALE </a:t>
            </a:r>
            <a:r>
              <a:rPr lang="nl-NL" b="1" dirty="0" smtClean="0">
                <a:latin typeface="+mn-lt"/>
              </a:rPr>
              <a:t>OMKEERRREGEL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MAXIMERING FISCALE PENSIOEN-/LIJFRENTEGRONDSLAG: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€ </a:t>
            </a:r>
            <a:r>
              <a:rPr lang="nl-NL" b="1" dirty="0">
                <a:latin typeface="+mn-lt"/>
              </a:rPr>
              <a:t>107 </a:t>
            </a:r>
            <a:r>
              <a:rPr lang="nl-NL" b="1" dirty="0" smtClean="0">
                <a:latin typeface="+mn-lt"/>
              </a:rPr>
              <a:t>000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SAMENHANG MET </a:t>
            </a:r>
            <a:r>
              <a:rPr lang="nl-NL" b="1" dirty="0" smtClean="0">
                <a:latin typeface="+mn-lt"/>
              </a:rPr>
              <a:t>SCHENKINGEN/ERFENISSEN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NORM VOOR MAXIMERING: REDELIJK </a:t>
            </a:r>
            <a:r>
              <a:rPr lang="nl-NL" b="1" dirty="0" smtClean="0">
                <a:latin typeface="+mn-lt"/>
              </a:rPr>
              <a:t>BESTAANSNIVEAU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AFSCHAFFEN OMKEERREGEL</a:t>
            </a:r>
            <a:r>
              <a:rPr lang="nl-NL" b="1" dirty="0" smtClean="0">
                <a:latin typeface="+mn-lt"/>
              </a:rPr>
              <a:t>?</a:t>
            </a:r>
            <a:endParaRPr lang="nl-NL" b="1" dirty="0">
              <a:latin typeface="+mn-lt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nl-NL" b="1" dirty="0">
                <a:latin typeface="+mn-lt"/>
              </a:rPr>
              <a:t>ALTERNATIEF: OMKEERREGEL VOOR ZORGVOORZIENING  </a:t>
            </a:r>
          </a:p>
          <a:p>
            <a:pPr>
              <a:lnSpc>
                <a:spcPts val="2800"/>
              </a:lnSpc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_ESE_B_EN_v1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template_169_ENG.pptx" id="{0E7A3E0D-3348-44E6-AC43-3F79E65E6632}" vid="{5CDEEB43-3930-46C4-84C6-B23DAE439C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Erasmus_ESE_template_169_ENG</Template>
  <TotalTime>151</TotalTime>
  <Words>125</Words>
  <Application>Microsoft Office PowerPoint</Application>
  <PresentationFormat>On-screen Show (16:9)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Museo Sans 100</vt:lpstr>
      <vt:lpstr>Museo Sans 500</vt:lpstr>
      <vt:lpstr>Museo Sans 700</vt:lpstr>
      <vt:lpstr>Museo Sans 900</vt:lpstr>
      <vt:lpstr>Erasmus_ESE_B_EN_v1</vt:lpstr>
      <vt:lpstr>PowerPoint Presentation</vt:lpstr>
      <vt:lpstr>THEMA’S</vt:lpstr>
      <vt:lpstr>VERVOLMAKING DRIEPIJLERSYSTEEM</vt:lpstr>
      <vt:lpstr>VERVOLMAKING DRIEPIJLERSYSTEEM</vt:lpstr>
      <vt:lpstr>NAAR EEN VIERPIJLERSYSTEEM?</vt:lpstr>
      <vt:lpstr>NAAR EEN VIERPIJLERSYSTEEM?</vt:lpstr>
      <vt:lpstr>AFSCHAFFEN FISCALE FACILITERING?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Astrid Hamers</dc:creator>
  <cp:keywords/>
  <dc:description>ESE presentation 16:9_x000d_version 1.0 - April 2015_x000d_Design: Fabrique_x000d_Template: Ton Persoon</dc:description>
  <cp:lastModifiedBy>Astrid Hamers</cp:lastModifiedBy>
  <cp:revision>25</cp:revision>
  <cp:lastPrinted>2019-08-14T11:04:31Z</cp:lastPrinted>
  <dcterms:created xsi:type="dcterms:W3CDTF">2016-12-15T13:53:39Z</dcterms:created>
  <dcterms:modified xsi:type="dcterms:W3CDTF">2019-08-15T12:31:18Z</dcterms:modified>
  <cp:category/>
</cp:coreProperties>
</file>