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9" r:id="rId2"/>
    <p:sldId id="257" r:id="rId3"/>
    <p:sldId id="259" r:id="rId4"/>
    <p:sldId id="270" r:id="rId5"/>
    <p:sldId id="271" r:id="rId6"/>
    <p:sldId id="272" r:id="rId7"/>
    <p:sldId id="297" r:id="rId8"/>
    <p:sldId id="298" r:id="rId9"/>
    <p:sldId id="299" r:id="rId10"/>
    <p:sldId id="295" r:id="rId11"/>
    <p:sldId id="296" r:id="rId12"/>
    <p:sldId id="300" r:id="rId13"/>
    <p:sldId id="301" r:id="rId14"/>
    <p:sldId id="302" r:id="rId15"/>
    <p:sldId id="303" r:id="rId16"/>
    <p:sldId id="304" r:id="rId17"/>
    <p:sldId id="305" r:id="rId18"/>
    <p:sldId id="306" r:id="rId19"/>
    <p:sldId id="307" r:id="rId20"/>
    <p:sldId id="308" r:id="rId21"/>
    <p:sldId id="309" r:id="rId22"/>
    <p:sldId id="310" r:id="rId23"/>
  </p:sldIdLst>
  <p:sldSz cx="9144000" cy="5143500" type="screen16x9"/>
  <p:notesSz cx="7315200" cy="96012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1BFDAD0-A7DB-4B69-8C69-0CF0FC4032F6}">
          <p14:sldIdLst/>
        </p14:section>
        <p14:section name="Standaardsectie" id="{2D14CF01-9B5E-4CCC-8610-9E61CCD7C6AD}">
          <p14:sldIdLst>
            <p14:sldId id="269"/>
            <p14:sldId id="257"/>
            <p14:sldId id="259"/>
            <p14:sldId id="270"/>
            <p14:sldId id="271"/>
            <p14:sldId id="272"/>
            <p14:sldId id="297"/>
            <p14:sldId id="298"/>
            <p14:sldId id="299"/>
            <p14:sldId id="295"/>
            <p14:sldId id="296"/>
            <p14:sldId id="300"/>
            <p14:sldId id="301"/>
            <p14:sldId id="302"/>
            <p14:sldId id="303"/>
            <p14:sldId id="304"/>
            <p14:sldId id="305"/>
            <p14:sldId id="306"/>
            <p14:sldId id="307"/>
            <p14:sldId id="308"/>
            <p14:sldId id="309"/>
            <p14:sldId id="310"/>
          </p14:sldIdLst>
        </p14:section>
        <p14:section name="Naamloze sectie" id="{AD6DABF5-6D57-4E50-A953-C359714999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68" autoAdjust="0"/>
  </p:normalViewPr>
  <p:slideViewPr>
    <p:cSldViewPr snapToGrid="0" snapToObjects="1">
      <p:cViewPr varScale="1">
        <p:scale>
          <a:sx n="145" d="100"/>
          <a:sy n="145" d="100"/>
        </p:scale>
        <p:origin x="624" y="126"/>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a:defRPr sz="1200"/>
            </a:lvl1pPr>
          </a:lstStyle>
          <a:p>
            <a:fld id="{CFE88427-736F-48E5-AB0B-6B2DE6C7E3F9}" type="datetimeFigureOut">
              <a:rPr lang="en-GB" smtClean="0"/>
              <a:pPr/>
              <a:t>29/08/2019</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a:defRPr sz="1200"/>
            </a:lvl1pPr>
          </a:lstStyle>
          <a:p>
            <a:fld id="{482BB00A-71ED-40C6-A1CF-164C43AE5CE4}" type="slidenum">
              <a:rPr lang="en-GB" smtClean="0"/>
              <a:pPr/>
              <a:t>‹#›</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260000"/>
            <a:ext cx="6300000" cy="1548000"/>
          </a:xfrm>
        </p:spPr>
        <p:txBody>
          <a:bodyPr/>
          <a:lstStyle>
            <a:lvl1pPr>
              <a:lnSpc>
                <a:spcPts val="3800"/>
              </a:lnSpc>
              <a:defRPr sz="4400" baseline="0">
                <a:solidFill>
                  <a:schemeClr val="tx2"/>
                </a:solidFill>
              </a:defRPr>
            </a:lvl1pPr>
          </a:lstStyle>
          <a:p>
            <a:r>
              <a:rPr lang="en-GB" noProof="0" dirty="0"/>
              <a:t>Click to edit title</a:t>
            </a:r>
          </a:p>
        </p:txBody>
      </p:sp>
      <p:sp>
        <p:nvSpPr>
          <p:cNvPr id="3" name="Subtitel 2"/>
          <p:cNvSpPr>
            <a:spLocks noGrp="1"/>
          </p:cNvSpPr>
          <p:nvPr>
            <p:ph type="subTitle" idx="1" hasCustomPrompt="1"/>
          </p:nvPr>
        </p:nvSpPr>
        <p:spPr>
          <a:xfrm>
            <a:off x="491526" y="2808000"/>
            <a:ext cx="6300000" cy="810000"/>
          </a:xfr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451" y="4179332"/>
            <a:ext cx="1481504" cy="6814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0973AC-957D-C346-BA56-D82065FA2AEB}" type="datetimeFigureOut">
              <a:rPr lang="nl-NL" smtClean="0"/>
              <a:pPr/>
              <a:t>29-8-2019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6BC05E-DB9A-EB4A-A776-575FA40369A3}" type="slidenum">
              <a:rPr lang="nl-NL" smtClean="0"/>
              <a:pPr/>
              <a:t>‹#›</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21187" y="596028"/>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a:t>
            </a:r>
            <a:br>
              <a:rPr lang="en-GB" noProof="0" dirty="0"/>
            </a:br>
            <a:r>
              <a:rPr lang="en-GB" noProof="0" dirty="0"/>
              <a:t>insert a picture</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baseline="0">
                <a:solidFill>
                  <a:schemeClr val="tx1"/>
                </a:solidFill>
                <a:latin typeface="+mj-lt"/>
              </a:defRPr>
            </a:lvl1pPr>
          </a:lstStyle>
          <a:p>
            <a:r>
              <a:rPr lang="en-GB" noProof="0" dirty="0"/>
              <a:t>Click to edit title</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29-8-2019</a:t>
            </a:fld>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260000"/>
            <a:ext cx="6300000" cy="1548000"/>
          </a:xfrm>
        </p:spPr>
        <p:txBody>
          <a:bodyPr/>
          <a:lstStyle>
            <a:lvl1pPr>
              <a:lnSpc>
                <a:spcPts val="3800"/>
              </a:lnSpc>
              <a:defRPr sz="4400" baseline="0">
                <a:solidFill>
                  <a:schemeClr val="tx2"/>
                </a:solidFill>
              </a:defRPr>
            </a:lvl1pPr>
          </a:lstStyle>
          <a:p>
            <a:r>
              <a:rPr lang="en-GB" noProof="0" dirty="0"/>
              <a:t>Click to edit title</a:t>
            </a:r>
          </a:p>
        </p:txBody>
      </p:sp>
      <p:sp>
        <p:nvSpPr>
          <p:cNvPr id="3" name="Subtitel 2"/>
          <p:cNvSpPr>
            <a:spLocks noGrp="1"/>
          </p:cNvSpPr>
          <p:nvPr>
            <p:ph type="subTitle" idx="1" hasCustomPrompt="1"/>
          </p:nvPr>
        </p:nvSpPr>
        <p:spPr>
          <a:xfrm>
            <a:off x="491526" y="2808000"/>
            <a:ext cx="4533663" cy="1080000"/>
          </a:xfrm>
        </p:spPr>
        <p:txBody>
          <a:bodyPr/>
          <a:lstStyle>
            <a:lvl1pPr marL="0" indent="0" algn="l">
              <a:buNone/>
              <a:defRPr b="0" i="0">
                <a:solidFill>
                  <a:schemeClr val="tx2"/>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Insert a picture and move it backwards </a:t>
            </a:r>
            <a:br>
              <a:rPr lang="en-GB" noProof="0" dirty="0"/>
            </a:br>
            <a:r>
              <a:rPr lang="en-GB" noProof="0" dirty="0"/>
              <a:t>with right mouse button &gt; send to back</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200" y="4425461"/>
            <a:ext cx="940861" cy="418001"/>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200" y="4319999"/>
            <a:ext cx="1178243" cy="52346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lvl1pPr>
              <a:defRPr/>
            </a:lvl1pPr>
          </a:lstStyle>
          <a:p>
            <a:r>
              <a:rPr lang="en-GB" noProof="0" dirty="0"/>
              <a:t>Click to edit title</a:t>
            </a:r>
          </a:p>
        </p:txBody>
      </p:sp>
      <p:sp>
        <p:nvSpPr>
          <p:cNvPr id="3" name="Tijdelijke aanduiding voor inhoud 2"/>
          <p:cNvSpPr>
            <a:spLocks noGrp="1"/>
          </p:cNvSpPr>
          <p:nvPr>
            <p:ph idx="1" hasCustomPrompt="1"/>
          </p:nvPr>
        </p:nvSpPr>
        <p:spPr/>
        <p:txBody>
          <a:bodyPr/>
          <a:lstStyle>
            <a:lvl1pPr>
              <a:defRPr baseline="0"/>
            </a:lvl1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fld id="{F10973AC-957D-C346-BA56-D82065FA2AEB}" type="datetimeFigureOut">
              <a:rPr lang="nl-NL" smtClean="0"/>
              <a:pPr/>
              <a:t>29-8-2019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edit title</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en-GB" noProof="0" dirty="0"/>
              <a:t>Click to edit text</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fld id="{F10973AC-957D-C346-BA56-D82065FA2AEB}" type="datetimeFigureOut">
              <a:rPr lang="nl-NL" smtClean="0"/>
              <a:pPr/>
              <a:t>29-8-2019</a:t>
            </a:fld>
            <a:endParaRPr lang="nl-NL" dirty="0"/>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edit title</a:t>
            </a:r>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datum 4"/>
          <p:cNvSpPr>
            <a:spLocks noGrp="1"/>
          </p:cNvSpPr>
          <p:nvPr>
            <p:ph type="dt" sz="half" idx="10"/>
          </p:nvPr>
        </p:nvSpPr>
        <p:spPr/>
        <p:txBody>
          <a:bodyPr/>
          <a:lstStyle/>
          <a:p>
            <a:fld id="{F10973AC-957D-C346-BA56-D82065FA2AEB}" type="datetimeFigureOut">
              <a:rPr lang="nl-NL" smtClean="0"/>
              <a:pPr/>
              <a:t>29-8-2019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to edit title</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tot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tot edit text</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29-8-2019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en-GB" noProof="0" dirty="0"/>
              <a:t>Click to edit title</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29-8-2019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2 Pictures">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baseline="0"/>
            </a:lvl1pPr>
          </a:lstStyle>
          <a:p>
            <a:r>
              <a:rPr lang="en-GB" noProof="0" dirty="0"/>
              <a:t>Click to edit title</a:t>
            </a:r>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fld id="{F10973AC-957D-C346-BA56-D82065FA2AEB}" type="datetimeFigureOut">
              <a:rPr lang="nl-NL" smtClean="0"/>
              <a:pPr/>
              <a:t>29-8-2019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a:p>
            <a:endParaRPr lang="nl-NL" dirty="0"/>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to edit title</a:t>
            </a:r>
          </a:p>
        </p:txBody>
      </p:sp>
      <p:sp>
        <p:nvSpPr>
          <p:cNvPr id="3" name="Tijdelijke aanduiding voor datum 2"/>
          <p:cNvSpPr>
            <a:spLocks noGrp="1"/>
          </p:cNvSpPr>
          <p:nvPr>
            <p:ph type="dt" sz="half" idx="10"/>
          </p:nvPr>
        </p:nvSpPr>
        <p:spPr/>
        <p:txBody>
          <a:bodyPr/>
          <a:lstStyle/>
          <a:p>
            <a:fld id="{F10973AC-957D-C346-BA56-D82065FA2AEB}" type="datetimeFigureOut">
              <a:rPr lang="nl-NL" smtClean="0"/>
              <a:pPr/>
              <a:t>29-8-2019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6BC05E-DB9A-EB4A-A776-575FA40369A3}"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EU_Logo_Groen_300.png"/>
          <p:cNvPicPr>
            <a:picLocks noChangeAspect="1"/>
          </p:cNvPicPr>
          <p:nvPr/>
        </p:nvPicPr>
        <p:blipFill>
          <a:blip r:embed="rId13">
            <a:alphaModFix/>
          </a:blip>
          <a:stretch>
            <a:fillRect/>
          </a:stretch>
        </p:blipFill>
        <p:spPr>
          <a:xfrm>
            <a:off x="7308000" y="4298400"/>
            <a:ext cx="1432608" cy="576091"/>
          </a:xfrm>
          <a:prstGeom prst="rect">
            <a:avLst/>
          </a:prstGeom>
        </p:spPr>
      </p:pic>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en-GB" noProof="0" dirty="0"/>
              <a:t>Click to edit title</a:t>
            </a:r>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1"/>
                </a:solidFill>
                <a:latin typeface="Museo Sans 100"/>
                <a:cs typeface="Museo Sans 100"/>
              </a:defRPr>
            </a:lvl1pPr>
          </a:lstStyle>
          <a:p>
            <a:fld id="{F10973AC-957D-C346-BA56-D82065FA2AEB}" type="datetimeFigureOut">
              <a:rPr lang="nl-NL" smtClean="0"/>
              <a:pPr/>
              <a:t>29-8-2019</a:t>
            </a:fld>
            <a:endParaRPr lang="nl-NL" dirty="0"/>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chemeClr val="tx1"/>
                </a:solidFill>
                <a:latin typeface="+mn-lt"/>
                <a:cs typeface="Museo Sans 500"/>
              </a:defRPr>
            </a:lvl1pPr>
          </a:lstStyle>
          <a:p>
            <a:endParaRPr lang="nl-NL" dirty="0"/>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tx1"/>
                </a:solidFill>
                <a:latin typeface="+mn-lt"/>
                <a:cs typeface="Museo Sans 500"/>
              </a:defRPr>
            </a:lvl1pPr>
          </a:lstStyle>
          <a:p>
            <a:fld id="{8C6BC05E-DB9A-EB4A-A776-575FA40369A3}" type="slidenum">
              <a:rPr lang="nl-NL" smtClean="0"/>
              <a:pPr/>
              <a:t>‹#›</a:t>
            </a:fld>
            <a:endParaRPr lang="nl-NL" dirty="0"/>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93201" y="4093355"/>
            <a:ext cx="1080000" cy="4798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Lst>
  <p:txStyles>
    <p:titleStyle>
      <a:lvl1pPr algn="l" defTabSz="457200" rtl="0" eaLnBrk="1" latinLnBrk="0" hangingPunct="1">
        <a:lnSpc>
          <a:spcPts val="3200"/>
        </a:lnSpc>
        <a:spcBef>
          <a:spcPct val="0"/>
        </a:spcBef>
        <a:buNone/>
        <a:defRPr sz="2800" b="0" i="0" kern="1200">
          <a:solidFill>
            <a:schemeClr val="tx2"/>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baseline="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EAC83F-D65F-4DCD-AE87-365A82F89586}"/>
              </a:ext>
            </a:extLst>
          </p:cNvPr>
          <p:cNvSpPr>
            <a:spLocks noGrp="1"/>
          </p:cNvSpPr>
          <p:nvPr>
            <p:ph type="ctrTitle"/>
          </p:nvPr>
        </p:nvSpPr>
        <p:spPr>
          <a:xfrm>
            <a:off x="491526" y="1493685"/>
            <a:ext cx="5829300" cy="647700"/>
          </a:xfrm>
        </p:spPr>
        <p:txBody>
          <a:bodyPr/>
          <a:lstStyle/>
          <a:p>
            <a:r>
              <a:rPr lang="nl-NL" sz="3000" dirty="0"/>
              <a:t>Sparen is geen deugd</a:t>
            </a:r>
          </a:p>
        </p:txBody>
      </p:sp>
      <p:sp>
        <p:nvSpPr>
          <p:cNvPr id="3" name="Ondertitel 2">
            <a:extLst>
              <a:ext uri="{FF2B5EF4-FFF2-40B4-BE49-F238E27FC236}">
                <a16:creationId xmlns:a16="http://schemas.microsoft.com/office/drawing/2014/main" xmlns="" id="{BC6331E1-1EB0-46C3-BFB0-2288C2269C1A}"/>
              </a:ext>
            </a:extLst>
          </p:cNvPr>
          <p:cNvSpPr>
            <a:spLocks noGrp="1"/>
          </p:cNvSpPr>
          <p:nvPr>
            <p:ph type="subTitle" idx="1"/>
          </p:nvPr>
        </p:nvSpPr>
        <p:spPr/>
        <p:txBody>
          <a:bodyPr/>
          <a:lstStyle/>
          <a:p>
            <a:r>
              <a:rPr lang="nl-NL" sz="2100" dirty="0">
                <a:solidFill>
                  <a:schemeClr val="tx1">
                    <a:lumMod val="85000"/>
                    <a:lumOff val="15000"/>
                  </a:schemeClr>
                </a:solidFill>
              </a:rPr>
              <a:t>Jaap Koelewijn</a:t>
            </a:r>
          </a:p>
          <a:p>
            <a:r>
              <a:rPr lang="nl-NL" sz="2100" dirty="0">
                <a:solidFill>
                  <a:schemeClr val="tx1">
                    <a:lumMod val="85000"/>
                    <a:lumOff val="15000"/>
                  </a:schemeClr>
                </a:solidFill>
              </a:rPr>
              <a:t>30 augustus 2019</a:t>
            </a:r>
          </a:p>
        </p:txBody>
      </p:sp>
    </p:spTree>
    <p:extLst>
      <p:ext uri="{BB962C8B-B14F-4D97-AF65-F5344CB8AC3E}">
        <p14:creationId xmlns:p14="http://schemas.microsoft.com/office/powerpoint/2010/main" val="259533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een triviantje</a:t>
            </a:r>
          </a:p>
        </p:txBody>
      </p:sp>
      <p:sp>
        <p:nvSpPr>
          <p:cNvPr id="4" name="Tijdelijke aanduiding voor dianummer 3"/>
          <p:cNvSpPr>
            <a:spLocks noGrp="1"/>
          </p:cNvSpPr>
          <p:nvPr>
            <p:ph type="sldNum" sz="quarter" idx="8"/>
          </p:nvPr>
        </p:nvSpPr>
        <p:spPr>
          <a:xfrm>
            <a:off x="4829177" y="4218386"/>
            <a:ext cx="1200148" cy="205385"/>
          </a:xfrm>
          <a:prstGeom prst="rect">
            <a:avLst/>
          </a:prstGeom>
          <a:noFill/>
          <a:ln>
            <a:noFill/>
          </a:ln>
        </p:spPr>
        <p:txBody>
          <a:bodyPr vert="horz" wrap="square" lIns="51435" tIns="25718" rIns="51435" bIns="25718" anchor="ctr" anchorCtr="0" compatLnSpc="1"/>
          <a:lstStyle>
            <a:defPPr>
              <a:defRPr lang="en-US"/>
            </a:defPPr>
            <a:lvl1pPr marL="0" marR="0" lvl="0" indent="0" algn="r" defTabSz="514350" rtl="0" eaLnBrk="1" fontAlgn="auto" latinLnBrk="0" hangingPunct="1">
              <a:lnSpc>
                <a:spcPct val="100000"/>
              </a:lnSpc>
              <a:spcBef>
                <a:spcPts val="0"/>
              </a:spcBef>
              <a:spcAft>
                <a:spcPts val="0"/>
              </a:spcAft>
              <a:buNone/>
              <a:tabLst/>
              <a:defRPr lang="en-GB" sz="675" b="0" i="0" u="none" strike="noStrike" kern="1200" cap="none" spc="0" baseline="0">
                <a:solidFill>
                  <a:srgbClr val="898989"/>
                </a:solidFill>
                <a:uFillTx/>
                <a:latin typeface="Calibri"/>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lvl="0"/>
            <a:fld id="{EBA32095-25AB-4827-954A-5FC8B2A417F2}" type="slidenum">
              <a:rPr lang="nl-NL" smtClean="0"/>
              <a:pPr lvl="0"/>
              <a:t>10</a:t>
            </a:fld>
            <a:endParaRPr lang="nl-NL"/>
          </a:p>
        </p:txBody>
      </p:sp>
      <p:pic>
        <p:nvPicPr>
          <p:cNvPr id="5" name="Afbeelding 4"/>
          <p:cNvPicPr>
            <a:picLocks noChangeAspect="1"/>
          </p:cNvPicPr>
          <p:nvPr/>
        </p:nvPicPr>
        <p:blipFill>
          <a:blip r:embed="rId2"/>
          <a:stretch>
            <a:fillRect/>
          </a:stretch>
        </p:blipFill>
        <p:spPr>
          <a:xfrm>
            <a:off x="2067125" y="972000"/>
            <a:ext cx="3295055" cy="3112889"/>
          </a:xfrm>
          <a:prstGeom prst="rect">
            <a:avLst/>
          </a:prstGeom>
        </p:spPr>
      </p:pic>
    </p:spTree>
    <p:extLst>
      <p:ext uri="{BB962C8B-B14F-4D97-AF65-F5344CB8AC3E}">
        <p14:creationId xmlns:p14="http://schemas.microsoft.com/office/powerpoint/2010/main" val="97681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25" dirty="0"/>
              <a:t>Hoeveel maanlanders zitten in de iPhone?</a:t>
            </a:r>
          </a:p>
        </p:txBody>
      </p:sp>
      <p:sp>
        <p:nvSpPr>
          <p:cNvPr id="3" name="Tijdelijke aanduiding voor dianummer 2"/>
          <p:cNvSpPr>
            <a:spLocks noGrp="1"/>
          </p:cNvSpPr>
          <p:nvPr>
            <p:ph type="sldNum" sz="quarter" idx="8"/>
          </p:nvPr>
        </p:nvSpPr>
        <p:spPr>
          <a:xfrm>
            <a:off x="4829177" y="4218386"/>
            <a:ext cx="1200148" cy="205385"/>
          </a:xfrm>
          <a:prstGeom prst="rect">
            <a:avLst/>
          </a:prstGeom>
          <a:noFill/>
          <a:ln>
            <a:noFill/>
          </a:ln>
        </p:spPr>
        <p:txBody>
          <a:bodyPr vert="horz" wrap="square" lIns="51435" tIns="25718" rIns="51435" bIns="25718" anchor="ctr" anchorCtr="0" compatLnSpc="1"/>
          <a:lstStyle>
            <a:defPPr>
              <a:defRPr lang="en-US"/>
            </a:defPPr>
            <a:lvl1pPr marL="0" marR="0" lvl="0" indent="0" algn="r" defTabSz="514350" rtl="0" eaLnBrk="1" fontAlgn="auto" latinLnBrk="0" hangingPunct="1">
              <a:lnSpc>
                <a:spcPct val="100000"/>
              </a:lnSpc>
              <a:spcBef>
                <a:spcPts val="0"/>
              </a:spcBef>
              <a:spcAft>
                <a:spcPts val="0"/>
              </a:spcAft>
              <a:buNone/>
              <a:tabLst/>
              <a:defRPr lang="en-GB" sz="675" b="0" i="0" u="none" strike="noStrike" kern="1200" cap="none" spc="0" baseline="0">
                <a:solidFill>
                  <a:srgbClr val="898989"/>
                </a:solidFill>
                <a:uFillTx/>
                <a:latin typeface="Calibri"/>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lvl="0"/>
            <a:fld id="{EBA32095-25AB-4827-954A-5FC8B2A417F2}" type="slidenum">
              <a:rPr lang="nl-NL" smtClean="0"/>
              <a:pPr lvl="0"/>
              <a:t>11</a:t>
            </a:fld>
            <a:endParaRPr lang="nl-NL"/>
          </a:p>
        </p:txBody>
      </p:sp>
      <p:pic>
        <p:nvPicPr>
          <p:cNvPr id="4" name="Afbeelding 3"/>
          <p:cNvPicPr>
            <a:picLocks noChangeAspect="1"/>
          </p:cNvPicPr>
          <p:nvPr/>
        </p:nvPicPr>
        <p:blipFill>
          <a:blip r:embed="rId2"/>
          <a:stretch>
            <a:fillRect/>
          </a:stretch>
        </p:blipFill>
        <p:spPr>
          <a:xfrm>
            <a:off x="1913466" y="972000"/>
            <a:ext cx="3239103" cy="3934454"/>
          </a:xfrm>
          <a:prstGeom prst="rect">
            <a:avLst/>
          </a:prstGeom>
        </p:spPr>
      </p:pic>
    </p:spTree>
    <p:extLst>
      <p:ext uri="{BB962C8B-B14F-4D97-AF65-F5344CB8AC3E}">
        <p14:creationId xmlns:p14="http://schemas.microsoft.com/office/powerpoint/2010/main" val="77330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91F43F-2100-4DF5-BD4F-CAB55DF14186}"/>
              </a:ext>
            </a:extLst>
          </p:cNvPr>
          <p:cNvSpPr>
            <a:spLocks noGrp="1"/>
          </p:cNvSpPr>
          <p:nvPr>
            <p:ph type="title"/>
          </p:nvPr>
        </p:nvSpPr>
        <p:spPr/>
        <p:txBody>
          <a:bodyPr/>
          <a:lstStyle/>
          <a:p>
            <a:r>
              <a:rPr lang="nl-NL" dirty="0"/>
              <a:t>Wat mij verbaast</a:t>
            </a:r>
          </a:p>
        </p:txBody>
      </p:sp>
      <p:sp>
        <p:nvSpPr>
          <p:cNvPr id="3" name="Tijdelijke aanduiding voor inhoud 2">
            <a:extLst>
              <a:ext uri="{FF2B5EF4-FFF2-40B4-BE49-F238E27FC236}">
                <a16:creationId xmlns:a16="http://schemas.microsoft.com/office/drawing/2014/main" xmlns="" id="{72C22847-B75A-4BA7-A97F-555C7FE5B3C8}"/>
              </a:ext>
            </a:extLst>
          </p:cNvPr>
          <p:cNvSpPr>
            <a:spLocks noGrp="1"/>
          </p:cNvSpPr>
          <p:nvPr>
            <p:ph idx="1"/>
          </p:nvPr>
        </p:nvSpPr>
        <p:spPr>
          <a:xfrm>
            <a:off x="1614488" y="1593950"/>
            <a:ext cx="5915025" cy="2447628"/>
          </a:xfrm>
        </p:spPr>
        <p:txBody>
          <a:bodyPr/>
          <a:lstStyle/>
          <a:p>
            <a:r>
              <a:rPr lang="nl-NL" dirty="0"/>
              <a:t>Er is sprake geweest van een enorme voortuitgang op technologisch gebied</a:t>
            </a:r>
          </a:p>
          <a:p>
            <a:r>
              <a:rPr lang="nl-NL" dirty="0"/>
              <a:t>De eerste supercomputers uit 1954 hadden een geheugen van 4 MB</a:t>
            </a:r>
          </a:p>
          <a:p>
            <a:r>
              <a:rPr lang="nl-NL" dirty="0"/>
              <a:t>Ze waren zo groot als een klaslokaal, koeling vergde eenzelfde gebouw</a:t>
            </a:r>
          </a:p>
          <a:p>
            <a:r>
              <a:rPr lang="nl-NL" dirty="0"/>
              <a:t>Kennelijk zijn de marginale effecten heel beperkt</a:t>
            </a:r>
          </a:p>
          <a:p>
            <a:r>
              <a:rPr lang="nl-NL" dirty="0"/>
              <a:t>Dit relativeert de angsten over robotisering </a:t>
            </a:r>
          </a:p>
          <a:p>
            <a:endParaRPr lang="nl-NL" dirty="0"/>
          </a:p>
        </p:txBody>
      </p:sp>
    </p:spTree>
    <p:extLst>
      <p:ext uri="{BB962C8B-B14F-4D97-AF65-F5344CB8AC3E}">
        <p14:creationId xmlns:p14="http://schemas.microsoft.com/office/powerpoint/2010/main" val="360811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15CF07-97B9-4F8A-BEC5-2E34F9928874}"/>
              </a:ext>
            </a:extLst>
          </p:cNvPr>
          <p:cNvSpPr>
            <a:spLocks noGrp="1"/>
          </p:cNvSpPr>
          <p:nvPr>
            <p:ph type="title"/>
          </p:nvPr>
        </p:nvSpPr>
        <p:spPr/>
        <p:txBody>
          <a:bodyPr/>
          <a:lstStyle/>
          <a:p>
            <a:r>
              <a:rPr lang="nl-NL" dirty="0"/>
              <a:t>De effecten op de rente</a:t>
            </a:r>
          </a:p>
        </p:txBody>
      </p:sp>
      <p:sp>
        <p:nvSpPr>
          <p:cNvPr id="3" name="Tijdelijke aanduiding voor inhoud 2">
            <a:extLst>
              <a:ext uri="{FF2B5EF4-FFF2-40B4-BE49-F238E27FC236}">
                <a16:creationId xmlns:a16="http://schemas.microsoft.com/office/drawing/2014/main" xmlns="" id="{B6430149-E425-4FE8-AFCE-FF50F49DE88F}"/>
              </a:ext>
            </a:extLst>
          </p:cNvPr>
          <p:cNvSpPr>
            <a:spLocks noGrp="1"/>
          </p:cNvSpPr>
          <p:nvPr>
            <p:ph idx="1"/>
          </p:nvPr>
        </p:nvSpPr>
        <p:spPr>
          <a:xfrm>
            <a:off x="1816894" y="1471511"/>
            <a:ext cx="5612606" cy="2743200"/>
          </a:xfrm>
        </p:spPr>
        <p:txBody>
          <a:bodyPr/>
          <a:lstStyle/>
          <a:p>
            <a:r>
              <a:rPr lang="nl-NL" dirty="0"/>
              <a:t>Lage trendmatige groei en lage inflatie drukken de rente </a:t>
            </a:r>
          </a:p>
          <a:p>
            <a:pPr lvl="1"/>
            <a:r>
              <a:rPr lang="nl-NL" dirty="0"/>
              <a:t>Minder groei in de opkomende markten, dus minder vraag naar kapitaal; Veel bedrijven (google, Apple) hebben maar heel weinig kapitaal nodig</a:t>
            </a:r>
          </a:p>
          <a:p>
            <a:pPr lvl="1"/>
            <a:r>
              <a:rPr lang="nl-NL" dirty="0"/>
              <a:t>Door de demografie neemt het aanbod van besparingen toe</a:t>
            </a:r>
          </a:p>
          <a:p>
            <a:r>
              <a:rPr lang="nl-NL" dirty="0"/>
              <a:t>En wat zijn de gevolgen van QE?</a:t>
            </a:r>
          </a:p>
          <a:p>
            <a:pPr lvl="1"/>
            <a:r>
              <a:rPr lang="nl-NL" dirty="0"/>
              <a:t>Die zijn beperkt, volgens de BOE is circa 25% van de rentedaling te verklaren vanuit QE</a:t>
            </a:r>
          </a:p>
        </p:txBody>
      </p:sp>
    </p:spTree>
    <p:extLst>
      <p:ext uri="{BB962C8B-B14F-4D97-AF65-F5344CB8AC3E}">
        <p14:creationId xmlns:p14="http://schemas.microsoft.com/office/powerpoint/2010/main" val="238753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D62E642-31B6-4F53-A88B-196A8C38B3D8}"/>
              </a:ext>
            </a:extLst>
          </p:cNvPr>
          <p:cNvSpPr>
            <a:spLocks noGrp="1"/>
          </p:cNvSpPr>
          <p:nvPr>
            <p:ph type="title"/>
          </p:nvPr>
        </p:nvSpPr>
        <p:spPr>
          <a:xfrm>
            <a:off x="1547665" y="789552"/>
            <a:ext cx="5936642" cy="857250"/>
          </a:xfrm>
        </p:spPr>
        <p:txBody>
          <a:bodyPr/>
          <a:lstStyle/>
          <a:p>
            <a:r>
              <a:rPr lang="nl-NL" dirty="0"/>
              <a:t>Gevolgen</a:t>
            </a:r>
          </a:p>
        </p:txBody>
      </p:sp>
      <p:sp>
        <p:nvSpPr>
          <p:cNvPr id="3" name="Tijdelijke aanduiding voor inhoud 2">
            <a:extLst>
              <a:ext uri="{FF2B5EF4-FFF2-40B4-BE49-F238E27FC236}">
                <a16:creationId xmlns:a16="http://schemas.microsoft.com/office/drawing/2014/main" xmlns="" id="{4A5E99F7-2195-4317-8CDE-384043E1C21E}"/>
              </a:ext>
            </a:extLst>
          </p:cNvPr>
          <p:cNvSpPr>
            <a:spLocks noGrp="1"/>
          </p:cNvSpPr>
          <p:nvPr>
            <p:ph idx="1"/>
          </p:nvPr>
        </p:nvSpPr>
        <p:spPr>
          <a:xfrm>
            <a:off x="1547665" y="1383618"/>
            <a:ext cx="6102677" cy="3564396"/>
          </a:xfrm>
        </p:spPr>
        <p:txBody>
          <a:bodyPr>
            <a:normAutofit/>
          </a:bodyPr>
          <a:lstStyle/>
          <a:p>
            <a:r>
              <a:rPr lang="nl-NL" dirty="0"/>
              <a:t>De gevolgen zijn enorm: het is leuk voor schuldenaren, maar er zij grote risico’s</a:t>
            </a:r>
          </a:p>
          <a:p>
            <a:pPr lvl="1"/>
            <a:r>
              <a:rPr lang="nl-NL" dirty="0"/>
              <a:t>Beleggers kiezen massaal voor risicovolle beleggingen, waar ze weinig compensatie voor krijgen</a:t>
            </a:r>
          </a:p>
          <a:p>
            <a:pPr lvl="1"/>
            <a:r>
              <a:rPr lang="nl-NL" dirty="0"/>
              <a:t>Vlucht naar aandelen en vastgoed</a:t>
            </a:r>
          </a:p>
          <a:p>
            <a:r>
              <a:rPr lang="nl-NL" dirty="0"/>
              <a:t>De spaarders: die voelen zich niet alleen bestolen, dat worden ze ook, waarbij de fiscus vrolijk meedoet</a:t>
            </a:r>
          </a:p>
          <a:p>
            <a:r>
              <a:rPr lang="nl-NL" dirty="0"/>
              <a:t>De last ligt vooral bij de 50- spaarders en maar beperkt bij de senioren </a:t>
            </a:r>
          </a:p>
          <a:p>
            <a:pPr lvl="1"/>
            <a:r>
              <a:rPr lang="nl-NL" dirty="0"/>
              <a:t>Nederlandse ouderen zijn de meest welvarende ter wereld (2% leeft in armoede) </a:t>
            </a:r>
          </a:p>
        </p:txBody>
      </p:sp>
    </p:spTree>
    <p:extLst>
      <p:ext uri="{BB962C8B-B14F-4D97-AF65-F5344CB8AC3E}">
        <p14:creationId xmlns:p14="http://schemas.microsoft.com/office/powerpoint/2010/main" val="9831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3AB4BF-2D2D-4F6C-BE9B-F6591E991C8F}"/>
              </a:ext>
            </a:extLst>
          </p:cNvPr>
          <p:cNvSpPr>
            <a:spLocks noGrp="1"/>
          </p:cNvSpPr>
          <p:nvPr>
            <p:ph type="title"/>
          </p:nvPr>
        </p:nvSpPr>
        <p:spPr/>
        <p:txBody>
          <a:bodyPr/>
          <a:lstStyle/>
          <a:p>
            <a:r>
              <a:rPr lang="nl-NL" dirty="0"/>
              <a:t>Wat we niet moeten doen..</a:t>
            </a:r>
          </a:p>
        </p:txBody>
      </p:sp>
      <p:sp>
        <p:nvSpPr>
          <p:cNvPr id="3" name="Tijdelijke aanduiding voor inhoud 2">
            <a:extLst>
              <a:ext uri="{FF2B5EF4-FFF2-40B4-BE49-F238E27FC236}">
                <a16:creationId xmlns:a16="http://schemas.microsoft.com/office/drawing/2014/main" xmlns="" id="{9A750D7A-C4C1-49EC-9D05-EC42C6DC68B2}"/>
              </a:ext>
            </a:extLst>
          </p:cNvPr>
          <p:cNvSpPr>
            <a:spLocks noGrp="1"/>
          </p:cNvSpPr>
          <p:nvPr>
            <p:ph idx="1"/>
          </p:nvPr>
        </p:nvSpPr>
        <p:spPr/>
        <p:txBody>
          <a:bodyPr/>
          <a:lstStyle/>
          <a:p>
            <a:r>
              <a:rPr lang="nl-NL" dirty="0"/>
              <a:t>Nog meer gaan beleggen in vastgoed, zelfs al levert dat een mooi direct rendement op</a:t>
            </a:r>
          </a:p>
          <a:p>
            <a:r>
              <a:rPr lang="nl-NL" dirty="0"/>
              <a:t>Nog meer gaan beleggen in aandelen</a:t>
            </a:r>
          </a:p>
          <a:p>
            <a:r>
              <a:rPr lang="nl-NL" dirty="0"/>
              <a:t>Al helemaal niet: de ECB die aandelen gaat kopen</a:t>
            </a:r>
          </a:p>
          <a:p>
            <a:r>
              <a:rPr lang="nl-NL" dirty="0"/>
              <a:t>Aanpassen rekenrente bevoordeelt ten onrechte de ouderen en legt de rekening bij de jongeren (met slechte arbeidsvoorwaarden en studieschulden) </a:t>
            </a:r>
          </a:p>
        </p:txBody>
      </p:sp>
    </p:spTree>
    <p:extLst>
      <p:ext uri="{BB962C8B-B14F-4D97-AF65-F5344CB8AC3E}">
        <p14:creationId xmlns:p14="http://schemas.microsoft.com/office/powerpoint/2010/main" val="4136453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F3008AE-B49F-4542-9F6D-A3C0A2AD3AE8}"/>
              </a:ext>
            </a:extLst>
          </p:cNvPr>
          <p:cNvSpPr>
            <a:spLocks noGrp="1"/>
          </p:cNvSpPr>
          <p:nvPr>
            <p:ph type="title"/>
          </p:nvPr>
        </p:nvSpPr>
        <p:spPr/>
        <p:txBody>
          <a:bodyPr/>
          <a:lstStyle/>
          <a:p>
            <a:r>
              <a:rPr lang="nl-NL" dirty="0"/>
              <a:t>Een voorbeeld van een exces </a:t>
            </a:r>
          </a:p>
        </p:txBody>
      </p:sp>
      <p:pic>
        <p:nvPicPr>
          <p:cNvPr id="4" name="Tijdelijke aanduiding voor inhoud 3">
            <a:extLst>
              <a:ext uri="{FF2B5EF4-FFF2-40B4-BE49-F238E27FC236}">
                <a16:creationId xmlns:a16="http://schemas.microsoft.com/office/drawing/2014/main" xmlns="" id="{35AA6B91-49CF-4847-B806-8553947ACF5E}"/>
              </a:ext>
            </a:extLst>
          </p:cNvPr>
          <p:cNvPicPr>
            <a:picLocks noGrp="1" noChangeAspect="1"/>
          </p:cNvPicPr>
          <p:nvPr>
            <p:ph idx="1"/>
          </p:nvPr>
        </p:nvPicPr>
        <p:blipFill>
          <a:blip r:embed="rId2"/>
          <a:stretch>
            <a:fillRect/>
          </a:stretch>
        </p:blipFill>
        <p:spPr>
          <a:xfrm>
            <a:off x="1858319" y="1977684"/>
            <a:ext cx="5723475" cy="2268252"/>
          </a:xfrm>
          <a:prstGeom prst="rect">
            <a:avLst/>
          </a:prstGeom>
        </p:spPr>
      </p:pic>
    </p:spTree>
    <p:extLst>
      <p:ext uri="{BB962C8B-B14F-4D97-AF65-F5344CB8AC3E}">
        <p14:creationId xmlns:p14="http://schemas.microsoft.com/office/powerpoint/2010/main" val="325541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A4416A7-D0D6-4B8E-9912-B6A3108E8318}"/>
              </a:ext>
            </a:extLst>
          </p:cNvPr>
          <p:cNvSpPr>
            <a:spLocks noGrp="1"/>
          </p:cNvSpPr>
          <p:nvPr>
            <p:ph type="title"/>
          </p:nvPr>
        </p:nvSpPr>
        <p:spPr/>
        <p:txBody>
          <a:bodyPr/>
          <a:lstStyle/>
          <a:p>
            <a:r>
              <a:rPr lang="nl-NL" dirty="0"/>
              <a:t>Wat wel?</a:t>
            </a:r>
          </a:p>
        </p:txBody>
      </p:sp>
      <p:sp>
        <p:nvSpPr>
          <p:cNvPr id="3" name="Tijdelijke aanduiding voor inhoud 2">
            <a:extLst>
              <a:ext uri="{FF2B5EF4-FFF2-40B4-BE49-F238E27FC236}">
                <a16:creationId xmlns:a16="http://schemas.microsoft.com/office/drawing/2014/main" xmlns="" id="{6AEA7DEA-0627-4AAF-9C5C-BDB83E5A92EA}"/>
              </a:ext>
            </a:extLst>
          </p:cNvPr>
          <p:cNvSpPr>
            <a:spLocks noGrp="1"/>
          </p:cNvSpPr>
          <p:nvPr>
            <p:ph idx="1"/>
          </p:nvPr>
        </p:nvSpPr>
        <p:spPr/>
        <p:txBody>
          <a:bodyPr/>
          <a:lstStyle/>
          <a:p>
            <a:r>
              <a:rPr lang="nl-NL" dirty="0"/>
              <a:t>De Eurozone heeft in zijn geheel een spaaroverschot, vooral landen als Duitsland en Nederland</a:t>
            </a:r>
          </a:p>
          <a:p>
            <a:r>
              <a:rPr lang="nl-NL" dirty="0"/>
              <a:t>Per saldo zijn de begrotingen in evenwicht, alleen overschotten en tekorten zijn zeer onevenwichtig verdeeld </a:t>
            </a:r>
          </a:p>
          <a:p>
            <a:r>
              <a:rPr lang="nl-NL" dirty="0"/>
              <a:t>De begrotings- en schuldnormen zijn in de jaren negentig ontwikkeld met het doel Italië en Spanje buiten te houden</a:t>
            </a:r>
          </a:p>
          <a:p>
            <a:r>
              <a:rPr lang="nl-NL" dirty="0"/>
              <a:t>Handhaving leidt tot verarming Zuiden en </a:t>
            </a:r>
            <a:r>
              <a:rPr lang="nl-NL" dirty="0" err="1"/>
              <a:t>onderinvesteringen</a:t>
            </a:r>
            <a:r>
              <a:rPr lang="nl-NL" dirty="0"/>
              <a:t> in het Noorden </a:t>
            </a:r>
          </a:p>
          <a:p>
            <a:endParaRPr lang="nl-NL" dirty="0"/>
          </a:p>
        </p:txBody>
      </p:sp>
    </p:spTree>
    <p:extLst>
      <p:ext uri="{BB962C8B-B14F-4D97-AF65-F5344CB8AC3E}">
        <p14:creationId xmlns:p14="http://schemas.microsoft.com/office/powerpoint/2010/main" val="227945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109988B-45F3-4869-A929-6DDDBD0C78FD}"/>
              </a:ext>
            </a:extLst>
          </p:cNvPr>
          <p:cNvSpPr>
            <a:spLocks noGrp="1"/>
          </p:cNvSpPr>
          <p:nvPr>
            <p:ph type="title"/>
          </p:nvPr>
        </p:nvSpPr>
        <p:spPr/>
        <p:txBody>
          <a:bodyPr/>
          <a:lstStyle/>
          <a:p>
            <a:r>
              <a:rPr lang="nl-NL" dirty="0"/>
              <a:t>De harde werkelijkheid</a:t>
            </a:r>
          </a:p>
        </p:txBody>
      </p:sp>
      <p:sp>
        <p:nvSpPr>
          <p:cNvPr id="3" name="Tijdelijke aanduiding voor inhoud 2">
            <a:extLst>
              <a:ext uri="{FF2B5EF4-FFF2-40B4-BE49-F238E27FC236}">
                <a16:creationId xmlns:a16="http://schemas.microsoft.com/office/drawing/2014/main" xmlns="" id="{BF0AC5E3-216B-4121-AC76-AF81131A7E01}"/>
              </a:ext>
            </a:extLst>
          </p:cNvPr>
          <p:cNvSpPr>
            <a:spLocks noGrp="1"/>
          </p:cNvSpPr>
          <p:nvPr>
            <p:ph idx="1"/>
          </p:nvPr>
        </p:nvSpPr>
        <p:spPr/>
        <p:txBody>
          <a:bodyPr/>
          <a:lstStyle/>
          <a:p>
            <a:r>
              <a:rPr lang="nl-NL" dirty="0"/>
              <a:t>Als we een muntunie zijn, dan moet er ook een begrotingsunie worden ingericht</a:t>
            </a:r>
          </a:p>
          <a:p>
            <a:r>
              <a:rPr lang="nl-NL" dirty="0"/>
              <a:t>Uiteindelijk zullen alle schulden voor gemeenschappelijke rekening moeten komen</a:t>
            </a:r>
          </a:p>
          <a:p>
            <a:r>
              <a:rPr lang="nl-NL" dirty="0"/>
              <a:t>Het huidige beleid leidt tot een deflatoire spiraal met alleen maar verliezers</a:t>
            </a:r>
          </a:p>
          <a:p>
            <a:r>
              <a:rPr lang="nl-NL" dirty="0"/>
              <a:t>De inflatie moet naar 2% om de schulden voor het Zuiden dragelijk te maken, de rente met omhoog</a:t>
            </a:r>
          </a:p>
          <a:p>
            <a:r>
              <a:rPr lang="nl-NL" dirty="0"/>
              <a:t>We zullen de Italianen moeten dwingen te hervormen </a:t>
            </a:r>
          </a:p>
        </p:txBody>
      </p:sp>
    </p:spTree>
    <p:extLst>
      <p:ext uri="{BB962C8B-B14F-4D97-AF65-F5344CB8AC3E}">
        <p14:creationId xmlns:p14="http://schemas.microsoft.com/office/powerpoint/2010/main" val="39621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8B091F9-EA01-40E0-8CF6-EA34FE61E947}"/>
              </a:ext>
            </a:extLst>
          </p:cNvPr>
          <p:cNvSpPr>
            <a:spLocks noGrp="1"/>
          </p:cNvSpPr>
          <p:nvPr>
            <p:ph type="title"/>
          </p:nvPr>
        </p:nvSpPr>
        <p:spPr/>
        <p:txBody>
          <a:bodyPr/>
          <a:lstStyle/>
          <a:p>
            <a:r>
              <a:rPr lang="nl-NL" dirty="0"/>
              <a:t>De toekomst</a:t>
            </a:r>
          </a:p>
        </p:txBody>
      </p:sp>
      <p:sp>
        <p:nvSpPr>
          <p:cNvPr id="3" name="Tijdelijke aanduiding voor inhoud 2">
            <a:extLst>
              <a:ext uri="{FF2B5EF4-FFF2-40B4-BE49-F238E27FC236}">
                <a16:creationId xmlns:a16="http://schemas.microsoft.com/office/drawing/2014/main" xmlns="" id="{AD4C24B3-BB84-42CF-AC32-B3894A4871DC}"/>
              </a:ext>
            </a:extLst>
          </p:cNvPr>
          <p:cNvSpPr>
            <a:spLocks noGrp="1"/>
          </p:cNvSpPr>
          <p:nvPr>
            <p:ph idx="1"/>
          </p:nvPr>
        </p:nvSpPr>
        <p:spPr>
          <a:xfrm>
            <a:off x="1646307" y="993636"/>
            <a:ext cx="5612606" cy="2743200"/>
          </a:xfrm>
        </p:spPr>
        <p:txBody>
          <a:bodyPr/>
          <a:lstStyle/>
          <a:p>
            <a:r>
              <a:rPr lang="nl-NL" dirty="0"/>
              <a:t>Door de extreem lage rente krijgt onze financiële toekomst een heel andere dimensie</a:t>
            </a:r>
          </a:p>
          <a:p>
            <a:r>
              <a:rPr lang="nl-NL" dirty="0"/>
              <a:t>We zullen ons moeten richten op een andere inrichting van ons leven</a:t>
            </a:r>
          </a:p>
          <a:p>
            <a:pPr lvl="1"/>
            <a:r>
              <a:rPr lang="nl-NL" dirty="0"/>
              <a:t>In stand houden van verdiencapaciteit</a:t>
            </a:r>
          </a:p>
          <a:p>
            <a:pPr lvl="1"/>
            <a:r>
              <a:rPr lang="nl-NL" dirty="0"/>
              <a:t>Andere vormen van vermogensvorming, opeten van het eigen huis</a:t>
            </a:r>
          </a:p>
          <a:p>
            <a:pPr lvl="1"/>
            <a:r>
              <a:rPr lang="nl-NL" dirty="0"/>
              <a:t>Andere samenlevingsvormen</a:t>
            </a:r>
          </a:p>
          <a:p>
            <a:r>
              <a:rPr lang="nl-NL" dirty="0"/>
              <a:t>Ik hoop dat overheden erin zullen slagen de reële economie een impuls te geven </a:t>
            </a:r>
          </a:p>
        </p:txBody>
      </p:sp>
    </p:spTree>
    <p:extLst>
      <p:ext uri="{BB962C8B-B14F-4D97-AF65-F5344CB8AC3E}">
        <p14:creationId xmlns:p14="http://schemas.microsoft.com/office/powerpoint/2010/main" val="403562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D46A2CA-5C9E-4912-AB3A-8C51F60A772E}"/>
              </a:ext>
            </a:extLst>
          </p:cNvPr>
          <p:cNvSpPr>
            <a:spLocks noGrp="1"/>
          </p:cNvSpPr>
          <p:nvPr>
            <p:ph type="title"/>
          </p:nvPr>
        </p:nvSpPr>
        <p:spPr/>
        <p:txBody>
          <a:bodyPr/>
          <a:lstStyle/>
          <a:p>
            <a:r>
              <a:rPr lang="nl-NL" dirty="0"/>
              <a:t>Agenda</a:t>
            </a:r>
          </a:p>
        </p:txBody>
      </p:sp>
      <p:sp>
        <p:nvSpPr>
          <p:cNvPr id="3" name="Tijdelijke aanduiding voor inhoud 2">
            <a:extLst>
              <a:ext uri="{FF2B5EF4-FFF2-40B4-BE49-F238E27FC236}">
                <a16:creationId xmlns:a16="http://schemas.microsoft.com/office/drawing/2014/main" xmlns="" id="{A6F52AA4-9817-4637-B8DF-E94B6DD1CF60}"/>
              </a:ext>
            </a:extLst>
          </p:cNvPr>
          <p:cNvSpPr>
            <a:spLocks noGrp="1"/>
          </p:cNvSpPr>
          <p:nvPr>
            <p:ph idx="1"/>
          </p:nvPr>
        </p:nvSpPr>
        <p:spPr/>
        <p:txBody>
          <a:bodyPr/>
          <a:lstStyle/>
          <a:p>
            <a:r>
              <a:rPr lang="nl-NL" dirty="0"/>
              <a:t>Doel: inzicht geven in de oorzaken van de lage rente en de gevolgen voor vermogensstructurering </a:t>
            </a:r>
          </a:p>
          <a:p>
            <a:r>
              <a:rPr lang="nl-NL" dirty="0"/>
              <a:t>Hoe was het vroeger?</a:t>
            </a:r>
          </a:p>
          <a:p>
            <a:r>
              <a:rPr lang="nl-NL" dirty="0"/>
              <a:t>Hoe is het nu?</a:t>
            </a:r>
          </a:p>
          <a:p>
            <a:pPr lvl="1"/>
            <a:r>
              <a:rPr lang="nl-NL" dirty="0"/>
              <a:t>Extreem lage rente</a:t>
            </a:r>
          </a:p>
          <a:p>
            <a:pPr lvl="1"/>
            <a:r>
              <a:rPr lang="nl-NL" dirty="0"/>
              <a:t>Gevolgen voor vermogensplanning</a:t>
            </a:r>
          </a:p>
          <a:p>
            <a:r>
              <a:rPr lang="nl-NL" dirty="0"/>
              <a:t>Wat u vooral wel/niet moet doen</a:t>
            </a:r>
          </a:p>
          <a:p>
            <a:r>
              <a:rPr lang="nl-NL" dirty="0"/>
              <a:t>Samenvatting</a:t>
            </a:r>
          </a:p>
        </p:txBody>
      </p:sp>
    </p:spTree>
    <p:extLst>
      <p:ext uri="{BB962C8B-B14F-4D97-AF65-F5344CB8AC3E}">
        <p14:creationId xmlns:p14="http://schemas.microsoft.com/office/powerpoint/2010/main" val="1084100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40B7B62-5CBE-433E-BB78-8FDE24C63761}"/>
              </a:ext>
            </a:extLst>
          </p:cNvPr>
          <p:cNvSpPr>
            <a:spLocks noGrp="1"/>
          </p:cNvSpPr>
          <p:nvPr>
            <p:ph type="title"/>
          </p:nvPr>
        </p:nvSpPr>
        <p:spPr/>
        <p:txBody>
          <a:bodyPr/>
          <a:lstStyle/>
          <a:p>
            <a:r>
              <a:rPr lang="nl-NL" dirty="0"/>
              <a:t>Conclusie</a:t>
            </a:r>
          </a:p>
        </p:txBody>
      </p:sp>
      <p:sp>
        <p:nvSpPr>
          <p:cNvPr id="3" name="Tijdelijke aanduiding voor inhoud 2">
            <a:extLst>
              <a:ext uri="{FF2B5EF4-FFF2-40B4-BE49-F238E27FC236}">
                <a16:creationId xmlns:a16="http://schemas.microsoft.com/office/drawing/2014/main" xmlns="" id="{83295303-8F8D-45BD-8C6F-9221E46EDBEE}"/>
              </a:ext>
            </a:extLst>
          </p:cNvPr>
          <p:cNvSpPr>
            <a:spLocks noGrp="1"/>
          </p:cNvSpPr>
          <p:nvPr>
            <p:ph idx="1"/>
          </p:nvPr>
        </p:nvSpPr>
        <p:spPr>
          <a:xfrm>
            <a:off x="1604434" y="1120154"/>
            <a:ext cx="5612606" cy="2743200"/>
          </a:xfrm>
        </p:spPr>
        <p:txBody>
          <a:bodyPr/>
          <a:lstStyle/>
          <a:p>
            <a:r>
              <a:rPr lang="nl-NL" dirty="0"/>
              <a:t>De lage rente is zeer structureel en zal op de korte termijn niet stijgen</a:t>
            </a:r>
          </a:p>
          <a:p>
            <a:pPr lvl="1"/>
            <a:r>
              <a:rPr lang="nl-NL" dirty="0"/>
              <a:t>De inflatie is morsdood</a:t>
            </a:r>
          </a:p>
          <a:p>
            <a:r>
              <a:rPr lang="nl-NL" dirty="0"/>
              <a:t>Het systeem van kapitaaldekking wordt van binnenuit opgeblazen</a:t>
            </a:r>
          </a:p>
          <a:p>
            <a:pPr lvl="1"/>
            <a:r>
              <a:rPr lang="nl-NL" dirty="0"/>
              <a:t>Structureel lagere en onzekere pensioenen</a:t>
            </a:r>
          </a:p>
          <a:p>
            <a:r>
              <a:rPr lang="nl-NL" dirty="0"/>
              <a:t>Vermogensfondsen gaan het zwaar krijgen</a:t>
            </a:r>
          </a:p>
          <a:p>
            <a:r>
              <a:rPr lang="nl-NL" dirty="0"/>
              <a:t>Dit dwingt ze hun strategie te herzien; opeten of inkomsten realiseren </a:t>
            </a:r>
          </a:p>
          <a:p>
            <a:pPr lvl="2"/>
            <a:endParaRPr lang="nl-NL" dirty="0"/>
          </a:p>
        </p:txBody>
      </p:sp>
    </p:spTree>
    <p:extLst>
      <p:ext uri="{BB962C8B-B14F-4D97-AF65-F5344CB8AC3E}">
        <p14:creationId xmlns:p14="http://schemas.microsoft.com/office/powerpoint/2010/main" val="27917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E3FCC0-327E-4A66-A284-4B79BF828B4E}"/>
              </a:ext>
            </a:extLst>
          </p:cNvPr>
          <p:cNvSpPr>
            <a:spLocks noGrp="1"/>
          </p:cNvSpPr>
          <p:nvPr>
            <p:ph type="title"/>
          </p:nvPr>
        </p:nvSpPr>
        <p:spPr/>
        <p:txBody>
          <a:bodyPr/>
          <a:lstStyle/>
          <a:p>
            <a:r>
              <a:rPr lang="nl-NL" dirty="0"/>
              <a:t>Sparen is geen doel in zich</a:t>
            </a:r>
          </a:p>
        </p:txBody>
      </p:sp>
      <p:sp>
        <p:nvSpPr>
          <p:cNvPr id="3" name="Tijdelijke aanduiding voor inhoud 2">
            <a:extLst>
              <a:ext uri="{FF2B5EF4-FFF2-40B4-BE49-F238E27FC236}">
                <a16:creationId xmlns:a16="http://schemas.microsoft.com/office/drawing/2014/main" xmlns="" id="{AD8DDAB6-63CE-448A-90FB-8E6F47457F8A}"/>
              </a:ext>
            </a:extLst>
          </p:cNvPr>
          <p:cNvSpPr>
            <a:spLocks noGrp="1"/>
          </p:cNvSpPr>
          <p:nvPr>
            <p:ph idx="1"/>
          </p:nvPr>
        </p:nvSpPr>
        <p:spPr/>
        <p:txBody>
          <a:bodyPr/>
          <a:lstStyle/>
          <a:p>
            <a:r>
              <a:rPr lang="nl-NL" dirty="0"/>
              <a:t>Ik was bang en ben daarom uw geld in de grond gaan verstoppen. Hier hebt u het weer terug. Jij slechte, luie dienaar! antwoordde zijn heer hem. Je wist dus dat ik maai waar ik niet gezaaid heb, en oogst waar ik niet heb uitgezet. Neem hem die duizend goudstukken af en geef ze aan hem die er al tienduizend heeft! Want iedereen die iets heeft, krijgt nog meer en heeft overvloed. </a:t>
            </a:r>
          </a:p>
          <a:p>
            <a:endParaRPr lang="nl-NL" dirty="0"/>
          </a:p>
          <a:p>
            <a:r>
              <a:rPr lang="nl-NL" dirty="0"/>
              <a:t>En gooi die nutteloze dienaar eruit, de duisternis in! Daar zal hij huilen en knarsetanden!´</a:t>
            </a:r>
          </a:p>
        </p:txBody>
      </p:sp>
    </p:spTree>
    <p:extLst>
      <p:ext uri="{BB962C8B-B14F-4D97-AF65-F5344CB8AC3E}">
        <p14:creationId xmlns:p14="http://schemas.microsoft.com/office/powerpoint/2010/main" val="251277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AE05D1F-321E-4988-841E-DD11B4060BBB}"/>
              </a:ext>
            </a:extLst>
          </p:cNvPr>
          <p:cNvSpPr>
            <a:spLocks noGrp="1"/>
          </p:cNvSpPr>
          <p:nvPr>
            <p:ph type="title"/>
          </p:nvPr>
        </p:nvSpPr>
        <p:spPr/>
        <p:txBody>
          <a:bodyPr/>
          <a:lstStyle/>
          <a:p>
            <a:r>
              <a:rPr lang="nl-NL" dirty="0"/>
              <a:t>Risico nemen wel</a:t>
            </a:r>
          </a:p>
        </p:txBody>
      </p:sp>
      <p:sp>
        <p:nvSpPr>
          <p:cNvPr id="3" name="Tijdelijke aanduiding voor inhoud 2">
            <a:extLst>
              <a:ext uri="{FF2B5EF4-FFF2-40B4-BE49-F238E27FC236}">
                <a16:creationId xmlns:a16="http://schemas.microsoft.com/office/drawing/2014/main" xmlns="" id="{802E58A2-48EF-4063-AF50-C5F8D93ACEB2}"/>
              </a:ext>
            </a:extLst>
          </p:cNvPr>
          <p:cNvSpPr>
            <a:spLocks noGrp="1"/>
          </p:cNvSpPr>
          <p:nvPr>
            <p:ph idx="1"/>
          </p:nvPr>
        </p:nvSpPr>
        <p:spPr/>
        <p:txBody>
          <a:bodyPr/>
          <a:lstStyle/>
          <a:p>
            <a:r>
              <a:rPr lang="nl-NL" dirty="0"/>
              <a:t>De dienaar die vijfduizend goudstukken had gekregen, kwam naar hem toe en overhandigde hem er nog vijfduizend: Heer, u hebt mij er vijfduizend gegeven, kijk, ik heb er nog vijfduizend bijverdiend. Uitstekend, zei zijn heer. Je bent een goed en trouw dienaar. Iets kleins heb je goed beheerd, nu zal ik je over iets groots aanstellen. Kom binnen en vier feest met mij. </a:t>
            </a:r>
          </a:p>
        </p:txBody>
      </p:sp>
    </p:spTree>
    <p:extLst>
      <p:ext uri="{BB962C8B-B14F-4D97-AF65-F5344CB8AC3E}">
        <p14:creationId xmlns:p14="http://schemas.microsoft.com/office/powerpoint/2010/main" val="365169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12E0C0-A6B2-4FF4-89C4-D641237BF277}"/>
              </a:ext>
            </a:extLst>
          </p:cNvPr>
          <p:cNvSpPr>
            <a:spLocks noGrp="1"/>
          </p:cNvSpPr>
          <p:nvPr>
            <p:ph type="title"/>
          </p:nvPr>
        </p:nvSpPr>
        <p:spPr/>
        <p:txBody>
          <a:bodyPr/>
          <a:lstStyle/>
          <a:p>
            <a:r>
              <a:rPr lang="nl-NL" dirty="0"/>
              <a:t>Hoe was het vroeger</a:t>
            </a:r>
          </a:p>
        </p:txBody>
      </p:sp>
      <p:sp>
        <p:nvSpPr>
          <p:cNvPr id="3" name="Tijdelijke aanduiding voor inhoud 2">
            <a:extLst>
              <a:ext uri="{FF2B5EF4-FFF2-40B4-BE49-F238E27FC236}">
                <a16:creationId xmlns:a16="http://schemas.microsoft.com/office/drawing/2014/main" xmlns="" id="{82D2F56F-8085-48B3-846F-50DD143A7D38}"/>
              </a:ext>
            </a:extLst>
          </p:cNvPr>
          <p:cNvSpPr>
            <a:spLocks noGrp="1"/>
          </p:cNvSpPr>
          <p:nvPr>
            <p:ph idx="1"/>
          </p:nvPr>
        </p:nvSpPr>
        <p:spPr/>
        <p:txBody>
          <a:bodyPr/>
          <a:lstStyle/>
          <a:p>
            <a:r>
              <a:rPr lang="nl-NL" dirty="0"/>
              <a:t>We bouwden vermogen op door te sparen/te beleggen</a:t>
            </a:r>
          </a:p>
          <a:p>
            <a:r>
              <a:rPr lang="nl-NL" dirty="0"/>
              <a:t>Met een rekenrente van 4% was dat vrij eenvoudig</a:t>
            </a:r>
          </a:p>
          <a:p>
            <a:pPr lvl="1"/>
            <a:r>
              <a:rPr lang="nl-NL" dirty="0"/>
              <a:t>Een mix van aandelen en obligaties (risicohouding en tijdsvoorkeur) bracht ons bij het einddoel</a:t>
            </a:r>
          </a:p>
          <a:p>
            <a:r>
              <a:rPr lang="nl-NL" dirty="0"/>
              <a:t>Veel instellingen (vermogensfondsen) konden uit de renteopbrengsten hun doelen financieren </a:t>
            </a:r>
          </a:p>
          <a:p>
            <a:r>
              <a:rPr lang="nl-NL" dirty="0"/>
              <a:t>Door de steeds verder dalende rente is dat in toenemende mate een probleem</a:t>
            </a:r>
          </a:p>
        </p:txBody>
      </p:sp>
    </p:spTree>
    <p:extLst>
      <p:ext uri="{BB962C8B-B14F-4D97-AF65-F5344CB8AC3E}">
        <p14:creationId xmlns:p14="http://schemas.microsoft.com/office/powerpoint/2010/main" val="366994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98C05F-8E15-45BD-B6EA-832079F79C88}"/>
              </a:ext>
            </a:extLst>
          </p:cNvPr>
          <p:cNvSpPr>
            <a:spLocks noGrp="1"/>
          </p:cNvSpPr>
          <p:nvPr>
            <p:ph type="title"/>
          </p:nvPr>
        </p:nvSpPr>
        <p:spPr/>
        <p:txBody>
          <a:bodyPr/>
          <a:lstStyle/>
          <a:p>
            <a:r>
              <a:rPr lang="nl-NL" dirty="0"/>
              <a:t>Dicht bij huis</a:t>
            </a:r>
          </a:p>
        </p:txBody>
      </p:sp>
      <p:sp>
        <p:nvSpPr>
          <p:cNvPr id="3" name="Tijdelijke aanduiding voor tekst 2">
            <a:extLst>
              <a:ext uri="{FF2B5EF4-FFF2-40B4-BE49-F238E27FC236}">
                <a16:creationId xmlns:a16="http://schemas.microsoft.com/office/drawing/2014/main" xmlns="" id="{CEF38DB0-588E-4B24-9A00-07681CFFB73C}"/>
              </a:ext>
            </a:extLst>
          </p:cNvPr>
          <p:cNvSpPr>
            <a:spLocks noGrp="1"/>
          </p:cNvSpPr>
          <p:nvPr>
            <p:ph type="body" idx="1"/>
          </p:nvPr>
        </p:nvSpPr>
        <p:spPr/>
        <p:txBody>
          <a:bodyPr/>
          <a:lstStyle/>
          <a:p>
            <a:r>
              <a:rPr lang="nl-NL" dirty="0"/>
              <a:t>Woltjerstichting </a:t>
            </a:r>
          </a:p>
        </p:txBody>
      </p:sp>
      <p:sp>
        <p:nvSpPr>
          <p:cNvPr id="5" name="Tijdelijke aanduiding voor tekst 4">
            <a:extLst>
              <a:ext uri="{FF2B5EF4-FFF2-40B4-BE49-F238E27FC236}">
                <a16:creationId xmlns:a16="http://schemas.microsoft.com/office/drawing/2014/main" xmlns="" id="{4037433E-FFF8-485F-B4B1-4B20C1EC2522}"/>
              </a:ext>
            </a:extLst>
          </p:cNvPr>
          <p:cNvSpPr>
            <a:spLocks noGrp="1"/>
          </p:cNvSpPr>
          <p:nvPr>
            <p:ph type="body" sz="quarter" idx="3"/>
          </p:nvPr>
        </p:nvSpPr>
        <p:spPr/>
        <p:txBody>
          <a:bodyPr/>
          <a:lstStyle/>
          <a:p>
            <a:r>
              <a:rPr lang="nl-NL" dirty="0"/>
              <a:t>Doelstelling</a:t>
            </a:r>
          </a:p>
        </p:txBody>
      </p:sp>
      <p:sp>
        <p:nvSpPr>
          <p:cNvPr id="6" name="Tijdelijke aanduiding voor inhoud 5">
            <a:extLst>
              <a:ext uri="{FF2B5EF4-FFF2-40B4-BE49-F238E27FC236}">
                <a16:creationId xmlns:a16="http://schemas.microsoft.com/office/drawing/2014/main" xmlns="" id="{A9E2D9AC-7CDF-410F-8DC0-74A812E585FE}"/>
              </a:ext>
            </a:extLst>
          </p:cNvPr>
          <p:cNvSpPr>
            <a:spLocks noGrp="1"/>
          </p:cNvSpPr>
          <p:nvPr>
            <p:ph sz="quarter" idx="4"/>
          </p:nvPr>
        </p:nvSpPr>
        <p:spPr/>
        <p:txBody>
          <a:bodyPr/>
          <a:lstStyle/>
          <a:p>
            <a:r>
              <a:rPr lang="nl-NL" sz="1650" dirty="0"/>
              <a:t>Vermogen van € 4 miljoen</a:t>
            </a:r>
          </a:p>
          <a:p>
            <a:r>
              <a:rPr lang="nl-NL" sz="1650" dirty="0"/>
              <a:t>Bij een rente van 5% leverde dat €160.000 op + rendement aandelen</a:t>
            </a:r>
          </a:p>
          <a:p>
            <a:r>
              <a:rPr lang="nl-NL" sz="1650" dirty="0"/>
              <a:t>We doneren €150.000</a:t>
            </a:r>
          </a:p>
          <a:p>
            <a:r>
              <a:rPr lang="nl-NL" sz="1650" dirty="0"/>
              <a:t>Inkomsten gaan dalen naar €30.000</a:t>
            </a:r>
          </a:p>
          <a:p>
            <a:r>
              <a:rPr lang="nl-NL" sz="1650" dirty="0"/>
              <a:t>Wat is wijsheid?</a:t>
            </a:r>
          </a:p>
        </p:txBody>
      </p:sp>
      <p:pic>
        <p:nvPicPr>
          <p:cNvPr id="1026" name="Picture 2" descr="school3">
            <a:extLst>
              <a:ext uri="{FF2B5EF4-FFF2-40B4-BE49-F238E27FC236}">
                <a16:creationId xmlns:a16="http://schemas.microsoft.com/office/drawing/2014/main" xmlns="" id="{8FC7C384-FAE9-4F45-8B97-FC53D4F987CD}"/>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613595" y="2153717"/>
            <a:ext cx="2502739" cy="207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0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BCE96F00-7B45-4B8E-B69F-FC223A62B7AA}"/>
              </a:ext>
            </a:extLst>
          </p:cNvPr>
          <p:cNvPicPr>
            <a:picLocks noChangeAspect="1"/>
          </p:cNvPicPr>
          <p:nvPr/>
        </p:nvPicPr>
        <p:blipFill>
          <a:blip r:embed="rId2"/>
          <a:stretch>
            <a:fillRect/>
          </a:stretch>
        </p:blipFill>
        <p:spPr>
          <a:xfrm>
            <a:off x="1848860" y="994747"/>
            <a:ext cx="5111354" cy="3273623"/>
          </a:xfrm>
          <a:prstGeom prst="rect">
            <a:avLst/>
          </a:prstGeom>
        </p:spPr>
      </p:pic>
      <p:sp>
        <p:nvSpPr>
          <p:cNvPr id="3" name="Titel 2">
            <a:extLst>
              <a:ext uri="{FF2B5EF4-FFF2-40B4-BE49-F238E27FC236}">
                <a16:creationId xmlns:a16="http://schemas.microsoft.com/office/drawing/2014/main" xmlns="" id="{E2037C37-8556-4C87-84F6-42921E25F402}"/>
              </a:ext>
            </a:extLst>
          </p:cNvPr>
          <p:cNvSpPr>
            <a:spLocks noGrp="1"/>
          </p:cNvSpPr>
          <p:nvPr>
            <p:ph type="title"/>
          </p:nvPr>
        </p:nvSpPr>
        <p:spPr/>
        <p:txBody>
          <a:bodyPr/>
          <a:lstStyle/>
          <a:p>
            <a:r>
              <a:rPr lang="nl-NL" dirty="0"/>
              <a:t>Extreme rentedaling</a:t>
            </a:r>
          </a:p>
        </p:txBody>
      </p:sp>
    </p:spTree>
    <p:extLst>
      <p:ext uri="{BB962C8B-B14F-4D97-AF65-F5344CB8AC3E}">
        <p14:creationId xmlns:p14="http://schemas.microsoft.com/office/powerpoint/2010/main" val="179363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8CC83-7A54-4F61-873A-B5519BDBDDD3}"/>
              </a:ext>
            </a:extLst>
          </p:cNvPr>
          <p:cNvSpPr>
            <a:spLocks noGrp="1"/>
          </p:cNvSpPr>
          <p:nvPr>
            <p:ph type="title"/>
          </p:nvPr>
        </p:nvSpPr>
        <p:spPr/>
        <p:txBody>
          <a:bodyPr/>
          <a:lstStyle/>
          <a:p>
            <a:r>
              <a:rPr lang="nl-NL" dirty="0"/>
              <a:t>Oorzaken van de lage rente: een mix</a:t>
            </a:r>
          </a:p>
        </p:txBody>
      </p:sp>
      <p:sp>
        <p:nvSpPr>
          <p:cNvPr id="3" name="Tijdelijke aanduiding voor inhoud 2">
            <a:extLst>
              <a:ext uri="{FF2B5EF4-FFF2-40B4-BE49-F238E27FC236}">
                <a16:creationId xmlns:a16="http://schemas.microsoft.com/office/drawing/2014/main" xmlns="" id="{33E0DEE4-03EB-458C-B8F6-57FEC4E49C93}"/>
              </a:ext>
            </a:extLst>
          </p:cNvPr>
          <p:cNvSpPr>
            <a:spLocks noGrp="1"/>
          </p:cNvSpPr>
          <p:nvPr>
            <p:ph idx="1"/>
          </p:nvPr>
        </p:nvSpPr>
        <p:spPr>
          <a:xfrm>
            <a:off x="1925707" y="972000"/>
            <a:ext cx="5612606" cy="2743200"/>
          </a:xfrm>
        </p:spPr>
        <p:txBody>
          <a:bodyPr/>
          <a:lstStyle/>
          <a:p>
            <a:r>
              <a:rPr lang="nl-NL" dirty="0"/>
              <a:t>Sinds 1983 er sprake van een structurele trend: de inflatie werd uit het systeem gebeukt door de </a:t>
            </a:r>
            <a:r>
              <a:rPr lang="nl-NL" dirty="0" err="1"/>
              <a:t>Fed</a:t>
            </a:r>
            <a:r>
              <a:rPr lang="nl-NL" dirty="0"/>
              <a:t>/Reagan en Thatcher </a:t>
            </a:r>
          </a:p>
          <a:p>
            <a:r>
              <a:rPr lang="nl-NL" dirty="0"/>
              <a:t>De macht van de productiefactor arbeid werd gedecimeerd, vakbonden spelen geen rol van betekenis meer</a:t>
            </a:r>
          </a:p>
          <a:p>
            <a:r>
              <a:rPr lang="nl-NL" dirty="0"/>
              <a:t>Deze trend werd versterkt door de toetreding van China tot de WTO in 2000</a:t>
            </a:r>
          </a:p>
          <a:p>
            <a:r>
              <a:rPr lang="nl-NL" dirty="0"/>
              <a:t>Er kwam een enorm reservoir aan goedkope arbeid beschikbaar</a:t>
            </a:r>
          </a:p>
          <a:p>
            <a:r>
              <a:rPr lang="nl-NL" dirty="0"/>
              <a:t>De technologie versterkt de mobiliteit van productiefactoren </a:t>
            </a:r>
          </a:p>
        </p:txBody>
      </p:sp>
    </p:spTree>
    <p:extLst>
      <p:ext uri="{BB962C8B-B14F-4D97-AF65-F5344CB8AC3E}">
        <p14:creationId xmlns:p14="http://schemas.microsoft.com/office/powerpoint/2010/main" val="395998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D5620A8-043C-4B37-8E09-DFE4F8E9D17A}"/>
              </a:ext>
            </a:extLst>
          </p:cNvPr>
          <p:cNvSpPr>
            <a:spLocks noGrp="1"/>
          </p:cNvSpPr>
          <p:nvPr>
            <p:ph type="title"/>
          </p:nvPr>
        </p:nvSpPr>
        <p:spPr/>
        <p:txBody>
          <a:bodyPr/>
          <a:lstStyle/>
          <a:p>
            <a:r>
              <a:rPr lang="nl-NL" dirty="0"/>
              <a:t>Reële lonen stagneren sinds 1980</a:t>
            </a:r>
          </a:p>
        </p:txBody>
      </p:sp>
      <p:pic>
        <p:nvPicPr>
          <p:cNvPr id="4" name="Tijdelijke aanduiding voor inhoud 3">
            <a:extLst>
              <a:ext uri="{FF2B5EF4-FFF2-40B4-BE49-F238E27FC236}">
                <a16:creationId xmlns:a16="http://schemas.microsoft.com/office/drawing/2014/main" xmlns="" id="{EFF3F7D0-1E50-4109-A1C3-49EBC9160D5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4355" y="1249554"/>
            <a:ext cx="5389710" cy="2644392"/>
          </a:xfrm>
          <a:prstGeom prst="rect">
            <a:avLst/>
          </a:prstGeom>
          <a:noFill/>
          <a:ln>
            <a:noFill/>
          </a:ln>
        </p:spPr>
      </p:pic>
    </p:spTree>
    <p:extLst>
      <p:ext uri="{BB962C8B-B14F-4D97-AF65-F5344CB8AC3E}">
        <p14:creationId xmlns:p14="http://schemas.microsoft.com/office/powerpoint/2010/main" val="156333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B2B8A5F-9216-4E9B-8E61-25EDC1363E19}"/>
              </a:ext>
            </a:extLst>
          </p:cNvPr>
          <p:cNvSpPr>
            <a:spLocks noGrp="1"/>
          </p:cNvSpPr>
          <p:nvPr>
            <p:ph type="title"/>
          </p:nvPr>
        </p:nvSpPr>
        <p:spPr/>
        <p:txBody>
          <a:bodyPr>
            <a:normAutofit/>
          </a:bodyPr>
          <a:lstStyle/>
          <a:p>
            <a:r>
              <a:rPr lang="nl-NL" sz="2250" dirty="0"/>
              <a:t>Groei onder druk: demografie en productiviteit</a:t>
            </a:r>
          </a:p>
        </p:txBody>
      </p:sp>
      <p:pic>
        <p:nvPicPr>
          <p:cNvPr id="7" name="Tijdelijke aanduiding voor inhoud 6">
            <a:extLst>
              <a:ext uri="{FF2B5EF4-FFF2-40B4-BE49-F238E27FC236}">
                <a16:creationId xmlns:a16="http://schemas.microsoft.com/office/drawing/2014/main" xmlns="" id="{B59D303D-CDAC-4E90-9414-0DAC698DA746}"/>
              </a:ext>
            </a:extLst>
          </p:cNvPr>
          <p:cNvPicPr>
            <a:picLocks noGrp="1" noChangeAspect="1"/>
          </p:cNvPicPr>
          <p:nvPr>
            <p:ph idx="1"/>
          </p:nvPr>
        </p:nvPicPr>
        <p:blipFill>
          <a:blip r:embed="rId2"/>
          <a:stretch>
            <a:fillRect/>
          </a:stretch>
        </p:blipFill>
        <p:spPr>
          <a:xfrm>
            <a:off x="2044487" y="1355260"/>
            <a:ext cx="4049261" cy="2790502"/>
          </a:xfrm>
          <a:prstGeom prst="rect">
            <a:avLst/>
          </a:prstGeom>
        </p:spPr>
      </p:pic>
    </p:spTree>
    <p:extLst>
      <p:ext uri="{BB962C8B-B14F-4D97-AF65-F5344CB8AC3E}">
        <p14:creationId xmlns:p14="http://schemas.microsoft.com/office/powerpoint/2010/main" val="235291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F1B79C6-B7F2-49FF-A2C3-B7247EBF3FA3}"/>
              </a:ext>
            </a:extLst>
          </p:cNvPr>
          <p:cNvSpPr>
            <a:spLocks noGrp="1"/>
          </p:cNvSpPr>
          <p:nvPr>
            <p:ph type="title"/>
          </p:nvPr>
        </p:nvSpPr>
        <p:spPr/>
        <p:txBody>
          <a:bodyPr/>
          <a:lstStyle/>
          <a:p>
            <a:r>
              <a:rPr lang="nl-NL" dirty="0"/>
              <a:t>VS is que groei gehalveerd</a:t>
            </a:r>
          </a:p>
        </p:txBody>
      </p:sp>
      <p:sp>
        <p:nvSpPr>
          <p:cNvPr id="3" name="Tijdelijke aanduiding voor inhoud 2">
            <a:extLst>
              <a:ext uri="{FF2B5EF4-FFF2-40B4-BE49-F238E27FC236}">
                <a16:creationId xmlns:a16="http://schemas.microsoft.com/office/drawing/2014/main" xmlns="" id="{4D0C84E6-FA51-4816-8C8B-8CBEAB90ADBA}"/>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xmlns="" id="{A4F6465B-086D-4A46-9373-B6C227D1BD73}"/>
              </a:ext>
            </a:extLst>
          </p:cNvPr>
          <p:cNvPicPr>
            <a:picLocks noChangeAspect="1"/>
          </p:cNvPicPr>
          <p:nvPr/>
        </p:nvPicPr>
        <p:blipFill>
          <a:blip r:embed="rId2"/>
          <a:stretch>
            <a:fillRect/>
          </a:stretch>
        </p:blipFill>
        <p:spPr>
          <a:xfrm>
            <a:off x="2055261" y="1441750"/>
            <a:ext cx="4817360" cy="3199916"/>
          </a:xfrm>
          <a:prstGeom prst="rect">
            <a:avLst/>
          </a:prstGeom>
        </p:spPr>
      </p:pic>
    </p:spTree>
    <p:extLst>
      <p:ext uri="{BB962C8B-B14F-4D97-AF65-F5344CB8AC3E}">
        <p14:creationId xmlns:p14="http://schemas.microsoft.com/office/powerpoint/2010/main" val="4062148587"/>
      </p:ext>
    </p:extLst>
  </p:cSld>
  <p:clrMapOvr>
    <a:masterClrMapping/>
  </p:clrMapOvr>
</p:sld>
</file>

<file path=ppt/theme/theme1.xml><?xml version="1.0" encoding="utf-8"?>
<a:theme xmlns:a="http://schemas.openxmlformats.org/drawingml/2006/main" name="Erasmus_ESE_B_EN_v1">
  <a:themeElements>
    <a:clrScheme name="EUR_ESE_PP2">
      <a:dk1>
        <a:srgbClr val="000000"/>
      </a:dk1>
      <a:lt1>
        <a:sysClr val="window" lastClr="FFFFFF"/>
      </a:lt1>
      <a:dk2>
        <a:srgbClr val="002328"/>
      </a:dk2>
      <a:lt2>
        <a:srgbClr val="9C9C9C"/>
      </a:lt2>
      <a:accent1>
        <a:srgbClr val="FFD700"/>
      </a:accent1>
      <a:accent2>
        <a:srgbClr val="00A22E"/>
      </a:accent2>
      <a:accent3>
        <a:srgbClr val="00B4D2"/>
      </a:accent3>
      <a:accent4>
        <a:srgbClr val="801A99"/>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asmus_ESE_template_169_ENG.pptx" id="{0E7A3E0D-3348-44E6-AC43-3F79E65E6632}" vid="{5CDEEB43-3930-46C4-84C6-B23DAE439C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Erasmus_ESE_template_169_ENG</Template>
  <TotalTime>51</TotalTime>
  <Words>949</Words>
  <Application>Microsoft Office PowerPoint</Application>
  <PresentationFormat>On-screen Show (16:9)</PresentationFormat>
  <Paragraphs>95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Museo Sans 100</vt:lpstr>
      <vt:lpstr>Museo Sans 500</vt:lpstr>
      <vt:lpstr>Museo Sans 700</vt:lpstr>
      <vt:lpstr>Museo Sans 900</vt:lpstr>
      <vt:lpstr>Erasmus_ESE_B_EN_v1</vt:lpstr>
      <vt:lpstr>Sparen is geen deugd</vt:lpstr>
      <vt:lpstr>Agenda</vt:lpstr>
      <vt:lpstr>Hoe was het vroeger</vt:lpstr>
      <vt:lpstr>Dicht bij huis</vt:lpstr>
      <vt:lpstr>Extreme rentedaling</vt:lpstr>
      <vt:lpstr>Oorzaken van de lage rente: een mix</vt:lpstr>
      <vt:lpstr>Reële lonen stagneren sinds 1980</vt:lpstr>
      <vt:lpstr>Groei onder druk: demografie en productiviteit</vt:lpstr>
      <vt:lpstr>VS is que groei gehalveerd</vt:lpstr>
      <vt:lpstr>Even een triviantje</vt:lpstr>
      <vt:lpstr>Hoeveel maanlanders zitten in de iPhone?</vt:lpstr>
      <vt:lpstr>Wat mij verbaast</vt:lpstr>
      <vt:lpstr>De effecten op de rente</vt:lpstr>
      <vt:lpstr>Gevolgen</vt:lpstr>
      <vt:lpstr>Wat we niet moeten doen..</vt:lpstr>
      <vt:lpstr>Een voorbeeld van een exces </vt:lpstr>
      <vt:lpstr>Wat wel?</vt:lpstr>
      <vt:lpstr>De harde werkelijkheid</vt:lpstr>
      <vt:lpstr>De toekomst</vt:lpstr>
      <vt:lpstr>Conclusie</vt:lpstr>
      <vt:lpstr>Sparen is geen doel in zich</vt:lpstr>
      <vt:lpstr>Risico nemen wel</vt:lpstr>
    </vt:vector>
  </TitlesOfParts>
  <Manager/>
  <Company>EUR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Astrid Hamers</dc:creator>
  <cp:keywords/>
  <dc:description>ESE presentation 16:9_x000d_version 1.0 - April 2015_x000d_Design: Fabrique_x000d_Template: Ton Persoon</dc:description>
  <cp:lastModifiedBy>Astrid Hamers</cp:lastModifiedBy>
  <cp:revision>14</cp:revision>
  <dcterms:created xsi:type="dcterms:W3CDTF">2016-12-15T13:53:39Z</dcterms:created>
  <dcterms:modified xsi:type="dcterms:W3CDTF">2019-08-29T10:43:43Z</dcterms:modified>
  <cp:category/>
</cp:coreProperties>
</file>