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sldIdLst>
    <p:sldId id="303" r:id="rId3"/>
    <p:sldId id="308" r:id="rId4"/>
    <p:sldId id="306" r:id="rId5"/>
    <p:sldId id="317" r:id="rId6"/>
    <p:sldId id="307" r:id="rId7"/>
    <p:sldId id="320" r:id="rId8"/>
    <p:sldId id="316" r:id="rId9"/>
    <p:sldId id="319" r:id="rId10"/>
    <p:sldId id="315" r:id="rId11"/>
    <p:sldId id="314" r:id="rId12"/>
    <p:sldId id="312" r:id="rId13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4173-D53E-4D1F-80BE-70FD664BF5FA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05AD-709C-4DB5-B153-1EB642EFD5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58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auw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en 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calaSans"/>
                <a:cs typeface="Scala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ScalaSans"/>
                <a:cs typeface="ScalaSans"/>
              </a:defRPr>
            </a:lvl1pPr>
            <a:lvl2pPr>
              <a:spcAft>
                <a:spcPts val="600"/>
              </a:spcAft>
              <a:defRPr sz="2000"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latin typeface="ScalaSans"/>
                <a:cs typeface="ScalaSans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calaSans"/>
                <a:cs typeface="Scala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ScalaSans"/>
                <a:cs typeface="ScalaSans"/>
              </a:defRPr>
            </a:lvl1pPr>
            <a:lvl2pPr>
              <a:spcAft>
                <a:spcPts val="600"/>
              </a:spcAft>
              <a:defRPr sz="2000"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latin typeface="ScalaSans"/>
                <a:cs typeface="ScalaSans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blauw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slide bron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slide groen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toslide grij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toslide lichtblauw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otoslide lichtbron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200" y="1476000"/>
            <a:ext cx="4280400" cy="1468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0" y="2833200"/>
            <a:ext cx="4381200" cy="525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US" sz="1200" kern="1200" dirty="0">
                <a:solidFill>
                  <a:schemeClr val="bg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lvl="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1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8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8" name="Picture 7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02-UTI_Basisvormen_powerpoint_05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toslide lichtgroen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ij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r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ron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groen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grij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chtblauw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lichtbrons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lichtgroen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6097588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ScalaSans"/>
                <a:cs typeface="ScalaSans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ScalaSans"/>
                <a:cs typeface="ScalaSan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02A74317-FC63-42EA-9515-6631B79AD96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fld id="{2F89B8A7-4978-4702-A1B7-ADFCA16972BF}" type="datetimeFigureOut">
              <a:rPr lang="nl-NL" smtClean="0"/>
              <a:pPr/>
              <a:t>2-3-2018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calaSans"/>
          <a:ea typeface="ヒラギノ角ゴ Pro W3" pitchFamily="-109" charset="-128"/>
          <a:cs typeface="Scala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200" y="1196752"/>
            <a:ext cx="4280400" cy="14688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René Vastgoed </a:t>
            </a:r>
            <a:br>
              <a:rPr lang="nl-NL" sz="2800" dirty="0" smtClean="0"/>
            </a:br>
            <a:r>
              <a:rPr lang="nl-NL" sz="2800" dirty="0" err="1" smtClean="0"/>
              <a:t>Vastgoed</a:t>
            </a:r>
            <a:r>
              <a:rPr lang="nl-NL" sz="2800" dirty="0" smtClean="0"/>
              <a:t> en btw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0" y="2399344"/>
            <a:ext cx="4381200" cy="525600"/>
          </a:xfrm>
        </p:spPr>
        <p:txBody>
          <a:bodyPr>
            <a:noAutofit/>
          </a:bodyPr>
          <a:lstStyle/>
          <a:p>
            <a:r>
              <a:rPr lang="nl-NL" sz="1800" dirty="0"/>
              <a:t>p</a:t>
            </a:r>
            <a:r>
              <a:rPr lang="nl-NL" sz="1800" dirty="0" smtClean="0"/>
              <a:t>rof. dr. Gert-Jan van Norden</a:t>
            </a:r>
          </a:p>
          <a:p>
            <a:endParaRPr lang="nl-NL" dirty="0"/>
          </a:p>
          <a:p>
            <a:r>
              <a:rPr lang="nl-NL" dirty="0" smtClean="0"/>
              <a:t>9 februari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wezen nieuwbouw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51520" y="1235520"/>
            <a:ext cx="8712968" cy="4677918"/>
          </a:xfrm>
        </p:spPr>
        <p:txBody>
          <a:bodyPr/>
          <a:lstStyle/>
          <a:p>
            <a:r>
              <a:rPr lang="nl-NL" dirty="0" smtClean="0"/>
              <a:t>‘Echt’ nieuw gebouw zelfde btw-behandeling als ‘vernieuwbouw’</a:t>
            </a:r>
          </a:p>
          <a:p>
            <a:endParaRPr lang="nl-NL" dirty="0" smtClean="0"/>
          </a:p>
          <a:p>
            <a:r>
              <a:rPr lang="nl-NL" dirty="0" err="1" smtClean="0"/>
              <a:t>HvJ</a:t>
            </a:r>
            <a:r>
              <a:rPr lang="nl-NL" dirty="0" smtClean="0"/>
              <a:t> </a:t>
            </a:r>
            <a:r>
              <a:rPr lang="nn-NO" dirty="0"/>
              <a:t>15 mei 1985, nr. 139/84 </a:t>
            </a:r>
            <a:r>
              <a:rPr lang="nl-NL" dirty="0" smtClean="0"/>
              <a:t>(Van </a:t>
            </a:r>
            <a:r>
              <a:rPr lang="nl-NL" dirty="0" err="1" smtClean="0"/>
              <a:t>Dijk’s</a:t>
            </a:r>
            <a:r>
              <a:rPr lang="nl-NL" dirty="0" smtClean="0"/>
              <a:t> Boekhuis)</a:t>
            </a:r>
          </a:p>
          <a:p>
            <a:r>
              <a:rPr lang="nl-NL" dirty="0" smtClean="0"/>
              <a:t>HR </a:t>
            </a:r>
            <a:r>
              <a:rPr lang="nl-NL" dirty="0"/>
              <a:t>19 november 2010</a:t>
            </a:r>
            <a:r>
              <a:rPr lang="nl-NL" dirty="0" smtClean="0"/>
              <a:t>, nr</a:t>
            </a:r>
            <a:r>
              <a:rPr lang="nl-NL" dirty="0"/>
              <a:t>. </a:t>
            </a:r>
            <a:r>
              <a:rPr lang="nl-NL" dirty="0" smtClean="0"/>
              <a:t>08/01021, </a:t>
            </a:r>
            <a:r>
              <a:rPr lang="nl-NL" dirty="0"/>
              <a:t>BNB </a:t>
            </a:r>
            <a:r>
              <a:rPr lang="nl-NL" dirty="0" smtClean="0"/>
              <a:t>2011/42 </a:t>
            </a:r>
            <a:r>
              <a:rPr lang="nl-NL" sz="1800" dirty="0" smtClean="0"/>
              <a:t>(‘in wezen nieuwbouw’)</a:t>
            </a:r>
          </a:p>
          <a:p>
            <a:r>
              <a:rPr lang="nl-NL" dirty="0" smtClean="0"/>
              <a:t>HR 23 september 2016, nr. </a:t>
            </a:r>
            <a:r>
              <a:rPr lang="nl-NL" smtClean="0"/>
              <a:t>15/017332</a:t>
            </a:r>
            <a:r>
              <a:rPr lang="nl-NL" dirty="0" smtClean="0"/>
              <a:t>, </a:t>
            </a:r>
            <a:r>
              <a:rPr lang="nl-NL" smtClean="0"/>
              <a:t>BNB 2016/226 </a:t>
            </a:r>
            <a:r>
              <a:rPr lang="nl-NL" sz="1800" dirty="0" smtClean="0"/>
              <a:t>(orthopedische schoen)</a:t>
            </a:r>
          </a:p>
          <a:p>
            <a:endParaRPr lang="nl-NL" sz="1800" dirty="0" smtClean="0"/>
          </a:p>
          <a:p>
            <a:r>
              <a:rPr lang="nl-NL" dirty="0" err="1" smtClean="0"/>
              <a:t>HvJ</a:t>
            </a:r>
            <a:r>
              <a:rPr lang="nl-NL" dirty="0" smtClean="0"/>
              <a:t> 16 november 2017, nr. C-308/16 (</a:t>
            </a:r>
            <a:r>
              <a:rPr lang="nl-NL" dirty="0" err="1" smtClean="0"/>
              <a:t>Kozuba</a:t>
            </a:r>
            <a:r>
              <a:rPr lang="nl-NL" dirty="0"/>
              <a:t>)</a:t>
            </a:r>
            <a:r>
              <a:rPr lang="nl-NL" sz="1800" dirty="0"/>
              <a:t> </a:t>
            </a:r>
            <a:endParaRPr lang="nl-NL" sz="1800" dirty="0" smtClean="0"/>
          </a:p>
          <a:p>
            <a:pPr lvl="1"/>
            <a:r>
              <a:rPr lang="nl-NL" sz="1800" dirty="0" smtClean="0"/>
              <a:t>verbouwd </a:t>
            </a:r>
            <a:r>
              <a:rPr lang="nl-NL" sz="1800" dirty="0"/>
              <a:t>gebouw </a:t>
            </a:r>
            <a:r>
              <a:rPr lang="nl-NL" sz="1800" dirty="0" smtClean="0"/>
              <a:t>kan belast </a:t>
            </a:r>
            <a:r>
              <a:rPr lang="nl-NL" sz="1800" dirty="0"/>
              <a:t>kan </a:t>
            </a:r>
            <a:r>
              <a:rPr lang="nl-NL" sz="1800" dirty="0" smtClean="0"/>
              <a:t>zijn, </a:t>
            </a:r>
            <a:r>
              <a:rPr lang="nl-NL" sz="1800" dirty="0"/>
              <a:t>omdat </a:t>
            </a:r>
            <a:r>
              <a:rPr lang="nl-NL" sz="1800" dirty="0" smtClean="0"/>
              <a:t>                                 verbouwing </a:t>
            </a:r>
            <a:r>
              <a:rPr lang="nl-NL" sz="1800" dirty="0"/>
              <a:t>waarde </a:t>
            </a:r>
            <a:r>
              <a:rPr lang="nl-NL" sz="1800" dirty="0" smtClean="0"/>
              <a:t>heeft toegevoegd </a:t>
            </a:r>
            <a:r>
              <a:rPr lang="nl-NL" sz="1800" dirty="0" err="1" smtClean="0"/>
              <a:t>tov</a:t>
            </a:r>
            <a:r>
              <a:rPr lang="nl-NL" sz="1800" dirty="0" smtClean="0"/>
              <a:t>                                                aanvankelijke constructie</a:t>
            </a:r>
          </a:p>
          <a:p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605309"/>
            <a:ext cx="3024707" cy="20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/>
          <a:lstStyle/>
          <a:p>
            <a:r>
              <a:rPr lang="nl-NL" dirty="0" smtClean="0"/>
              <a:t>De voorgestelde herzieningsregeling voor kostbare diensten leidt tot overkill </a:t>
            </a:r>
          </a:p>
          <a:p>
            <a:endParaRPr lang="nl-NL" dirty="0"/>
          </a:p>
          <a:p>
            <a:r>
              <a:rPr lang="nn-NO" dirty="0" smtClean="0"/>
              <a:t>Met HvJ </a:t>
            </a:r>
            <a:r>
              <a:rPr lang="nn-NO" dirty="0"/>
              <a:t>16 november 2017, nr. C-308/16 (Kozuba</a:t>
            </a:r>
            <a:r>
              <a:rPr lang="nn-NO" dirty="0" smtClean="0"/>
              <a:t>) keren we weer terug op de lijn van voor HR ‘in wezen nieuwbouw’</a:t>
            </a:r>
            <a:endParaRPr lang="nn-NO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51" y="5013176"/>
            <a:ext cx="3855011" cy="15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Vastgoed complex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21050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40" y="4609182"/>
            <a:ext cx="23907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397215"/>
            <a:ext cx="3695369" cy="20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539551" y="1196752"/>
            <a:ext cx="8128209" cy="46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Gelijke gevallen moeten gelijk worden behandeld en ongelijke ongelijk, naar mate van hun ongelijkheid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Algemeen gemeenschapsrechtelijk gelijkheidsbeginsel geschonden wanneer verschillende regels worden toegepast op vergelijkbare situaties, of wanneer dezelfde regel wordt toegepast op verschillende situaties</a:t>
            </a:r>
          </a:p>
          <a:p>
            <a:pPr lvl="1"/>
            <a:r>
              <a:rPr lang="nl-NL" sz="1800" dirty="0" smtClean="0"/>
              <a:t>HvJ 23 april 2009, nr. C-460/07 (Sandra Puffer)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Gelijkheidsbeginsel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561331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Gelijkheidsbeginsel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176" y="4474413"/>
            <a:ext cx="2619375" cy="1787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0" y="1340768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852936"/>
            <a:ext cx="2619375" cy="17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Beperkte rechten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/>
          <a:p>
            <a:r>
              <a:rPr lang="nl-NL" dirty="0" smtClean="0"/>
              <a:t>Levering </a:t>
            </a:r>
            <a:r>
              <a:rPr lang="nl-NL" dirty="0" err="1" smtClean="0"/>
              <a:t>vs</a:t>
            </a:r>
            <a:r>
              <a:rPr lang="nl-NL" dirty="0" smtClean="0"/>
              <a:t> (verhuur)dienst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art. 15 lid 2 onderdeel </a:t>
            </a:r>
            <a:r>
              <a:rPr lang="nl-NL" dirty="0">
                <a:sym typeface="Wingdings" panose="05000000000000000000" pitchFamily="2" charset="2"/>
              </a:rPr>
              <a:t>d </a:t>
            </a:r>
            <a:r>
              <a:rPr lang="nl-NL" dirty="0" smtClean="0">
                <a:sym typeface="Wingdings" panose="05000000000000000000" pitchFamily="2" charset="2"/>
              </a:rPr>
              <a:t>Btw-richtlijn </a:t>
            </a:r>
          </a:p>
          <a:p>
            <a:pPr lvl="2"/>
            <a:r>
              <a:rPr lang="nl-NL" sz="1500" dirty="0" smtClean="0">
                <a:sym typeface="Wingdings" panose="05000000000000000000" pitchFamily="2" charset="2"/>
              </a:rPr>
              <a:t>mogelijkheid zakelijke </a:t>
            </a:r>
            <a:r>
              <a:rPr lang="nl-NL" sz="1500" dirty="0">
                <a:sym typeface="Wingdings" panose="05000000000000000000" pitchFamily="2" charset="2"/>
              </a:rPr>
              <a:t>rechten die de rechthebbende de </a:t>
            </a:r>
            <a:r>
              <a:rPr lang="nl-NL" sz="1500" dirty="0" smtClean="0">
                <a:sym typeface="Wingdings" panose="05000000000000000000" pitchFamily="2" charset="2"/>
              </a:rPr>
              <a:t>bevoegdheid verschaffen </a:t>
            </a:r>
            <a:r>
              <a:rPr lang="nl-NL" sz="1500" dirty="0">
                <a:sym typeface="Wingdings" panose="05000000000000000000" pitchFamily="2" charset="2"/>
              </a:rPr>
              <a:t>een onroerend goed te </a:t>
            </a:r>
            <a:r>
              <a:rPr lang="nl-NL" sz="1500" dirty="0" smtClean="0">
                <a:sym typeface="Wingdings" panose="05000000000000000000" pitchFamily="2" charset="2"/>
              </a:rPr>
              <a:t>gebruiken te beschouwen als lichamelijke zaak</a:t>
            </a:r>
            <a:endParaRPr lang="nl-NL" sz="1500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art. 3 lid 2 Wet OB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Levering juridische eigendom</a:t>
            </a:r>
          </a:p>
          <a:p>
            <a:pPr marL="0" indent="0">
              <a:buNone/>
            </a:pPr>
            <a:r>
              <a:rPr lang="nl-NL" dirty="0" smtClean="0"/>
              <a:t>	   </a:t>
            </a:r>
            <a:r>
              <a:rPr lang="nl-NL" dirty="0" err="1"/>
              <a:t>v</a:t>
            </a:r>
            <a:r>
              <a:rPr lang="nl-NL" dirty="0" err="1" smtClean="0"/>
              <a:t>s</a:t>
            </a:r>
            <a:endParaRPr lang="nl-NL" dirty="0" smtClean="0"/>
          </a:p>
          <a:p>
            <a:r>
              <a:rPr lang="nl-NL" dirty="0" smtClean="0"/>
              <a:t>Beperkt recht</a:t>
            </a:r>
          </a:p>
          <a:p>
            <a:pPr marL="0" indent="0">
              <a:buNone/>
            </a:pPr>
            <a:r>
              <a:rPr lang="nl-NL" dirty="0" smtClean="0"/>
              <a:t>	   </a:t>
            </a:r>
            <a:r>
              <a:rPr lang="nl-NL" dirty="0" err="1"/>
              <a:t>v</a:t>
            </a:r>
            <a:r>
              <a:rPr lang="nl-NL" dirty="0" err="1" smtClean="0"/>
              <a:t>s</a:t>
            </a:r>
            <a:endParaRPr lang="nl-NL" dirty="0"/>
          </a:p>
          <a:p>
            <a:r>
              <a:rPr lang="nl-NL" dirty="0" smtClean="0"/>
              <a:t>(Verhuur)dienst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581128"/>
            <a:ext cx="2808312" cy="18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Beperkte rechten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/>
          <a:lstStyle/>
          <a:p>
            <a:r>
              <a:rPr lang="nl-NL" dirty="0" smtClean="0"/>
              <a:t>Art. 3 lid 2 Wet OB</a:t>
            </a:r>
          </a:p>
          <a:p>
            <a:r>
              <a:rPr lang="nl-NL" dirty="0" smtClean="0"/>
              <a:t>Criterium levering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smtClean="0"/>
              <a:t>verhuur)dienst:</a:t>
            </a:r>
          </a:p>
          <a:p>
            <a:pPr lvl="1"/>
            <a:r>
              <a:rPr lang="nl-NL" dirty="0" smtClean="0"/>
              <a:t>vergoeding </a:t>
            </a:r>
            <a:r>
              <a:rPr lang="nl-NL" dirty="0"/>
              <a:t>versus </a:t>
            </a:r>
            <a:r>
              <a:rPr lang="nl-NL" dirty="0" smtClean="0"/>
              <a:t>waarde economisch verkeer (ten minste kostprijs)</a:t>
            </a:r>
          </a:p>
          <a:p>
            <a:r>
              <a:rPr lang="nl-NL" dirty="0" smtClean="0"/>
              <a:t>Transacties met betrekking tot hetzelfde beperkte recht kunnen worden behandeld als levering of als (verhuur)dienst</a:t>
            </a:r>
          </a:p>
          <a:p>
            <a:pPr lvl="1"/>
            <a:r>
              <a:rPr lang="nl-NL" dirty="0" smtClean="0"/>
              <a:t>Bijv. vestiging erfpachtrecht voor 100 jaar &amp; gekapitaliseerde canon ten minste gelijk aan kostprijs = levering</a:t>
            </a:r>
          </a:p>
          <a:p>
            <a:pPr lvl="1"/>
            <a:r>
              <a:rPr lang="nl-NL" dirty="0" smtClean="0"/>
              <a:t>Overdracht van erfpachtrecht op moment gekapitaliseerde canon &lt; WEV (ten minste kostprijs) = dienst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0851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Herzieningsregeling kostbare diensten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/>
          <a:lstStyle/>
          <a:p>
            <a:r>
              <a:rPr lang="nl-NL" dirty="0" smtClean="0"/>
              <a:t>Onroerend goed </a:t>
            </a:r>
            <a:r>
              <a:rPr lang="nl-NL" dirty="0" err="1" smtClean="0"/>
              <a:t>vs</a:t>
            </a:r>
            <a:r>
              <a:rPr lang="nl-NL" dirty="0" smtClean="0"/>
              <a:t> kostbare diensten</a:t>
            </a:r>
          </a:p>
          <a:p>
            <a:endParaRPr lang="nl-NL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Voorstel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Wetsvoorstel 30 061 (2005)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Internetconsultatie (18 mei - 15 juni 2017) - voorstel aanpassing Uitvoeringsbeschikking OB 1968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Achtergrond - (o.a.) ombouw (kantoor)panden naar woningen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3" y="4640450"/>
            <a:ext cx="2746648" cy="18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Herzieningsregeling kostbare diensten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Kostbare diensten</a:t>
            </a:r>
          </a:p>
          <a:p>
            <a:pPr lvl="1"/>
            <a:r>
              <a:rPr lang="nl-NL" dirty="0" smtClean="0"/>
              <a:t>Diensten </a:t>
            </a:r>
            <a:r>
              <a:rPr lang="nl-NL" dirty="0"/>
              <a:t>waarop </a:t>
            </a:r>
            <a:r>
              <a:rPr lang="nl-NL" dirty="0" smtClean="0"/>
              <a:t>ondernemer </a:t>
            </a:r>
            <a:r>
              <a:rPr lang="nl-NL" dirty="0"/>
              <a:t>voor </a:t>
            </a:r>
            <a:r>
              <a:rPr lang="nl-NL" dirty="0" smtClean="0"/>
              <a:t>IB/Vpb </a:t>
            </a:r>
            <a:r>
              <a:rPr lang="nl-NL" dirty="0"/>
              <a:t>afschrijft, moet de ondernemer ook de btw op deze diensten </a:t>
            </a:r>
            <a:r>
              <a:rPr lang="nl-NL" dirty="0" smtClean="0"/>
              <a:t>herzien </a:t>
            </a:r>
          </a:p>
          <a:p>
            <a:pPr lvl="1"/>
            <a:r>
              <a:rPr lang="nl-NL" dirty="0" smtClean="0"/>
              <a:t>Niet </a:t>
            </a:r>
            <a:r>
              <a:rPr lang="nl-NL" dirty="0"/>
              <a:t>onderworpen aan </a:t>
            </a:r>
            <a:r>
              <a:rPr lang="nl-NL" dirty="0" smtClean="0"/>
              <a:t>IB/Vpb, dan herzien </a:t>
            </a:r>
            <a:r>
              <a:rPr lang="nl-NL" dirty="0"/>
              <a:t>op diensten waarop </a:t>
            </a:r>
            <a:r>
              <a:rPr lang="nl-NL" dirty="0" smtClean="0"/>
              <a:t>ondernemer </a:t>
            </a:r>
            <a:r>
              <a:rPr lang="nl-NL" dirty="0"/>
              <a:t>zou kunnen afschrijven indien hij aan een zodanige belasting zou zijn </a:t>
            </a:r>
            <a:r>
              <a:rPr lang="nl-NL" dirty="0" smtClean="0"/>
              <a:t>onderworpen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Herzieningstermijn: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Dienst betrekking op onroerende zaak: 10 jaar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Andere diensten: 5 jaar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Alternatieven: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misbruik van recht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verbouwingen aanmerken als vervaardiging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reikwijdte regeling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196" y="4797152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Koop/aanneming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0440" y="4509120"/>
            <a:ext cx="1428750" cy="2028825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235520"/>
            <a:ext cx="7283152" cy="46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(Grond + (ge)bouw) </a:t>
            </a:r>
            <a:r>
              <a:rPr lang="nl-NL" dirty="0" err="1" smtClean="0"/>
              <a:t>vs</a:t>
            </a:r>
            <a:r>
              <a:rPr lang="nl-NL" dirty="0" smtClean="0"/>
              <a:t> grond &amp; gebouw</a:t>
            </a:r>
          </a:p>
          <a:p>
            <a:endParaRPr lang="nl-NL" dirty="0" smtClean="0"/>
          </a:p>
          <a:p>
            <a:r>
              <a:rPr lang="nl-NL" dirty="0" smtClean="0"/>
              <a:t>HR 22 maart 2013, nr. 12/02180, BNB 2013/133 </a:t>
            </a:r>
          </a:p>
          <a:p>
            <a:pPr lvl="1"/>
            <a:r>
              <a:rPr lang="nl-NL" dirty="0" smtClean="0"/>
              <a:t>handelingen aannemer </a:t>
            </a:r>
            <a:r>
              <a:rPr lang="nl-NL" dirty="0" err="1" smtClean="0"/>
              <a:t>mbt</a:t>
            </a:r>
            <a:r>
              <a:rPr lang="nl-NL" dirty="0" smtClean="0"/>
              <a:t> overdracht grond en bouw appartement 1 prestatie </a:t>
            </a:r>
            <a:r>
              <a:rPr lang="nl-NL" dirty="0" smtClean="0">
                <a:sym typeface="Wingdings" panose="05000000000000000000" pitchFamily="2" charset="2"/>
              </a:rPr>
              <a:t> Don Bosco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n-NO" dirty="0" smtClean="0"/>
              <a:t>HvJ 12 </a:t>
            </a:r>
            <a:r>
              <a:rPr lang="nn-NO" dirty="0"/>
              <a:t>juli 2012, nr. C-326/11 (Komen), </a:t>
            </a:r>
            <a:r>
              <a:rPr lang="nn-NO" dirty="0" smtClean="0"/>
              <a:t>BNB 2012/289</a:t>
            </a:r>
            <a:endParaRPr lang="nl-NL" dirty="0" smtClean="0"/>
          </a:p>
          <a:p>
            <a:r>
              <a:rPr lang="nl-NL" dirty="0" smtClean="0"/>
              <a:t>Conclusie A-G Ettema 12 december 2017</a:t>
            </a:r>
            <a:r>
              <a:rPr lang="nl-NL" dirty="0"/>
              <a:t>, </a:t>
            </a:r>
            <a:r>
              <a:rPr lang="nl-NL" dirty="0" smtClean="0"/>
              <a:t>nr</a:t>
            </a:r>
            <a:r>
              <a:rPr lang="nl-NL" dirty="0"/>
              <a:t>. </a:t>
            </a:r>
            <a:r>
              <a:rPr lang="nl-NL" dirty="0" smtClean="0"/>
              <a:t>16/04577, NLF 2018/0256, m.n. Sparidis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AA44B893-D4DD-45C8-879C-57BB8FE14B97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2328</TotalTime>
  <Words>479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ScalaSans</vt:lpstr>
      <vt:lpstr>Wingdings</vt:lpstr>
      <vt:lpstr>ヒラギノ角ゴ Pro W3</vt:lpstr>
      <vt:lpstr>Default Theme</vt:lpstr>
      <vt:lpstr>René Vastgoed  Vastgoed en btw</vt:lpstr>
      <vt:lpstr>Vastgoed complex</vt:lpstr>
      <vt:lpstr>Gelijkheidsbeginsel</vt:lpstr>
      <vt:lpstr>Gelijkheidsbeginsel</vt:lpstr>
      <vt:lpstr>Beperkte rechten</vt:lpstr>
      <vt:lpstr>Beperkte rechten</vt:lpstr>
      <vt:lpstr>Herzieningsregeling kostbare diensten</vt:lpstr>
      <vt:lpstr>Herzieningsregeling kostbare diensten</vt:lpstr>
      <vt:lpstr>Koop/aanneming</vt:lpstr>
      <vt:lpstr>In wezen nieuwbouw</vt:lpstr>
      <vt:lpstr>Stellingen</vt:lpstr>
    </vt:vector>
  </TitlesOfParts>
  <Company>Tilburg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Tilburg University</dc:title>
  <dc:creator>Cdongen</dc:creator>
  <cp:lastModifiedBy>Astrid Hamers</cp:lastModifiedBy>
  <cp:revision>140</cp:revision>
  <cp:lastPrinted>2018-02-06T19:23:05Z</cp:lastPrinted>
  <dcterms:created xsi:type="dcterms:W3CDTF">2011-04-28T13:09:38Z</dcterms:created>
  <dcterms:modified xsi:type="dcterms:W3CDTF">2018-03-02T13:23:37Z</dcterms:modified>
</cp:coreProperties>
</file>