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527" r:id="rId2"/>
    <p:sldId id="897" r:id="rId3"/>
    <p:sldId id="886" r:id="rId4"/>
    <p:sldId id="896" r:id="rId5"/>
    <p:sldId id="888" r:id="rId6"/>
    <p:sldId id="900" r:id="rId7"/>
    <p:sldId id="894" r:id="rId8"/>
    <p:sldId id="898" r:id="rId9"/>
    <p:sldId id="901" r:id="rId10"/>
    <p:sldId id="902" r:id="rId11"/>
    <p:sldId id="893" r:id="rId12"/>
    <p:sldId id="903" r:id="rId13"/>
    <p:sldId id="899" r:id="rId14"/>
    <p:sldId id="904" r:id="rId15"/>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Geneva" pitchFamily="124"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24"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24"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24"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24" charset="-128"/>
        <a:cs typeface="+mn-cs"/>
      </a:defRPr>
    </a:lvl5pPr>
    <a:lvl6pPr marL="2286000" algn="l" defTabSz="914400" rtl="0" eaLnBrk="1" latinLnBrk="0" hangingPunct="1">
      <a:defRPr kern="1200">
        <a:solidFill>
          <a:schemeClr val="tx1"/>
        </a:solidFill>
        <a:latin typeface="Arial" pitchFamily="34" charset="0"/>
        <a:ea typeface="Geneva" pitchFamily="124" charset="-128"/>
        <a:cs typeface="+mn-cs"/>
      </a:defRPr>
    </a:lvl6pPr>
    <a:lvl7pPr marL="2743200" algn="l" defTabSz="914400" rtl="0" eaLnBrk="1" latinLnBrk="0" hangingPunct="1">
      <a:defRPr kern="1200">
        <a:solidFill>
          <a:schemeClr val="tx1"/>
        </a:solidFill>
        <a:latin typeface="Arial" pitchFamily="34" charset="0"/>
        <a:ea typeface="Geneva" pitchFamily="124" charset="-128"/>
        <a:cs typeface="+mn-cs"/>
      </a:defRPr>
    </a:lvl7pPr>
    <a:lvl8pPr marL="3200400" algn="l" defTabSz="914400" rtl="0" eaLnBrk="1" latinLnBrk="0" hangingPunct="1">
      <a:defRPr kern="1200">
        <a:solidFill>
          <a:schemeClr val="tx1"/>
        </a:solidFill>
        <a:latin typeface="Arial" pitchFamily="34" charset="0"/>
        <a:ea typeface="Geneva" pitchFamily="124" charset="-128"/>
        <a:cs typeface="+mn-cs"/>
      </a:defRPr>
    </a:lvl8pPr>
    <a:lvl9pPr marL="3657600" algn="l" defTabSz="914400" rtl="0" eaLnBrk="1" latinLnBrk="0" hangingPunct="1">
      <a:defRPr kern="1200">
        <a:solidFill>
          <a:schemeClr val="tx1"/>
        </a:solidFill>
        <a:latin typeface="Arial" pitchFamily="34" charset="0"/>
        <a:ea typeface="Geneva"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208F"/>
    <a:srgbClr val="385D8A"/>
    <a:srgbClr val="4F81BD"/>
    <a:srgbClr val="004797"/>
    <a:srgbClr val="0082CA"/>
    <a:srgbClr val="5A86BA"/>
    <a:srgbClr val="7C6165"/>
    <a:srgbClr val="B20038"/>
    <a:srgbClr val="777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3891" autoAdjust="0"/>
  </p:normalViewPr>
  <p:slideViewPr>
    <p:cSldViewPr>
      <p:cViewPr varScale="1">
        <p:scale>
          <a:sx n="132" d="100"/>
          <a:sy n="132" d="100"/>
        </p:scale>
        <p:origin x="936" y="132"/>
      </p:cViewPr>
      <p:guideLst>
        <p:guide orient="horz" pos="2160"/>
        <p:guide pos="2880"/>
      </p:guideLst>
    </p:cSldViewPr>
  </p:slideViewPr>
  <p:outlineViewPr>
    <p:cViewPr>
      <p:scale>
        <a:sx n="33" d="100"/>
        <a:sy n="33" d="100"/>
      </p:scale>
      <p:origin x="0" y="30222"/>
    </p:cViewPr>
  </p:outlineViewPr>
  <p:notesTextViewPr>
    <p:cViewPr>
      <p:scale>
        <a:sx n="100" d="100"/>
        <a:sy n="100" d="100"/>
      </p:scale>
      <p:origin x="0" y="0"/>
    </p:cViewPr>
  </p:notesTextViewPr>
  <p:sorterViewPr>
    <p:cViewPr>
      <p:scale>
        <a:sx n="80" d="100"/>
        <a:sy n="80" d="100"/>
      </p:scale>
      <p:origin x="0" y="0"/>
    </p:cViewPr>
  </p:sorterViewPr>
  <p:notesViewPr>
    <p:cSldViewPr>
      <p:cViewPr>
        <p:scale>
          <a:sx n="80" d="100"/>
          <a:sy n="80" d="100"/>
        </p:scale>
        <p:origin x="-2280" y="14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967"/>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8250" y="0"/>
            <a:ext cx="2889250" cy="496967"/>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Arial" pitchFamily="34" charset="0"/>
              </a:defRPr>
            </a:lvl1pPr>
          </a:lstStyle>
          <a:p>
            <a:pPr>
              <a:defRPr/>
            </a:pPr>
            <a:fld id="{704C75C7-42B8-4626-9929-FDA827B29071}" type="datetimeFigureOut">
              <a:rPr lang="en-US"/>
              <a:pPr>
                <a:defRPr/>
              </a:pPr>
              <a:t>3/2/2018</a:t>
            </a:fld>
            <a:endParaRPr lang="en-GB"/>
          </a:p>
        </p:txBody>
      </p:sp>
      <p:sp>
        <p:nvSpPr>
          <p:cNvPr id="4" name="Footer Placeholder 3"/>
          <p:cNvSpPr>
            <a:spLocks noGrp="1"/>
          </p:cNvSpPr>
          <p:nvPr>
            <p:ph type="ftr" sz="quarter" idx="2"/>
          </p:nvPr>
        </p:nvSpPr>
        <p:spPr>
          <a:xfrm>
            <a:off x="0" y="9429671"/>
            <a:ext cx="2889250" cy="496966"/>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8250" y="9429671"/>
            <a:ext cx="2889250" cy="496966"/>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pitchFamily="34" charset="0"/>
              </a:defRPr>
            </a:lvl1pPr>
          </a:lstStyle>
          <a:p>
            <a:pPr>
              <a:defRPr/>
            </a:pPr>
            <a:fld id="{575D2CCB-FBDC-4DD7-9E15-5F6D913DA3DB}" type="slidenum">
              <a:rPr lang="en-GB"/>
              <a:pPr>
                <a:defRPr/>
              </a:pPr>
              <a:t>‹#›</a:t>
            </a:fld>
            <a:endParaRPr lang="en-GB"/>
          </a:p>
        </p:txBody>
      </p:sp>
    </p:spTree>
    <p:extLst>
      <p:ext uri="{BB962C8B-B14F-4D97-AF65-F5344CB8AC3E}">
        <p14:creationId xmlns:p14="http://schemas.microsoft.com/office/powerpoint/2010/main" val="561133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967"/>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Arial" charset="0"/>
              </a:defRPr>
            </a:lvl1pPr>
          </a:lstStyle>
          <a:p>
            <a:pPr>
              <a:defRPr/>
            </a:pPr>
            <a:endParaRPr lang="en-GB"/>
          </a:p>
        </p:txBody>
      </p:sp>
      <p:sp>
        <p:nvSpPr>
          <p:cNvPr id="3" name="Date Placeholder 2"/>
          <p:cNvSpPr>
            <a:spLocks noGrp="1"/>
          </p:cNvSpPr>
          <p:nvPr>
            <p:ph type="dt" idx="1"/>
          </p:nvPr>
        </p:nvSpPr>
        <p:spPr>
          <a:xfrm>
            <a:off x="3778250" y="0"/>
            <a:ext cx="2889250" cy="496967"/>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cs typeface="Arial" pitchFamily="34" charset="0"/>
              </a:defRPr>
            </a:lvl1pPr>
          </a:lstStyle>
          <a:p>
            <a:pPr>
              <a:defRPr/>
            </a:pPr>
            <a:fld id="{D6B313DA-09B4-4566-9A35-34BC46A664EF}" type="datetimeFigureOut">
              <a:rPr lang="en-US"/>
              <a:pPr>
                <a:defRPr/>
              </a:pPr>
              <a:t>3/2/2018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5629"/>
            <a:ext cx="5335588" cy="4467939"/>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671"/>
            <a:ext cx="2889250" cy="496966"/>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Arial" charset="0"/>
              </a:defRPr>
            </a:lvl1pPr>
          </a:lstStyle>
          <a:p>
            <a:pPr>
              <a:defRPr/>
            </a:pPr>
            <a:endParaRPr lang="en-GB"/>
          </a:p>
        </p:txBody>
      </p:sp>
      <p:sp>
        <p:nvSpPr>
          <p:cNvPr id="7" name="Slide Number Placeholder 6"/>
          <p:cNvSpPr>
            <a:spLocks noGrp="1"/>
          </p:cNvSpPr>
          <p:nvPr>
            <p:ph type="sldNum" sz="quarter" idx="5"/>
          </p:nvPr>
        </p:nvSpPr>
        <p:spPr>
          <a:xfrm>
            <a:off x="3778250" y="9429671"/>
            <a:ext cx="2889250" cy="496966"/>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cs typeface="Arial" pitchFamily="34" charset="0"/>
              </a:defRPr>
            </a:lvl1pPr>
          </a:lstStyle>
          <a:p>
            <a:pPr>
              <a:defRPr/>
            </a:pPr>
            <a:fld id="{37A702FF-1ECA-4CCD-B795-8AFBD74A816C}" type="slidenum">
              <a:rPr lang="en-GB"/>
              <a:pPr>
                <a:defRPr/>
              </a:pPr>
              <a:t>‹#›</a:t>
            </a:fld>
            <a:endParaRPr lang="en-GB"/>
          </a:p>
        </p:txBody>
      </p:sp>
    </p:spTree>
    <p:extLst>
      <p:ext uri="{BB962C8B-B14F-4D97-AF65-F5344CB8AC3E}">
        <p14:creationId xmlns:p14="http://schemas.microsoft.com/office/powerpoint/2010/main" val="7816192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endParaRPr lang="nl-NL" sz="800" kern="120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60462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84610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386555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3761812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133226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86211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r>
              <a:rPr lang="nl-NL" sz="1200" b="0" i="0" u="none" strike="noStrike" kern="1200" baseline="0" dirty="0">
                <a:solidFill>
                  <a:schemeClr val="tx1"/>
                </a:solidFill>
                <a:latin typeface="+mn-lt"/>
                <a:ea typeface="Geneva" charset="0"/>
                <a:cs typeface="Geneva" charset="0"/>
              </a:rPr>
              <a:t>Eerst transformeren door X (verkoper);</a:t>
            </a:r>
          </a:p>
          <a:p>
            <a:r>
              <a:rPr lang="nl-NL" sz="1200" b="0" i="0" u="none" strike="noStrike" kern="1200" baseline="0" dirty="0">
                <a:solidFill>
                  <a:schemeClr val="tx1"/>
                </a:solidFill>
                <a:latin typeface="+mn-lt"/>
                <a:ea typeface="Geneva" charset="0"/>
                <a:cs typeface="Geneva" charset="0"/>
              </a:rPr>
              <a:t>btw op de transformatiekosten is bij X aftrekbaar (vanwege de latere btw belaste levering aan Y), </a:t>
            </a:r>
          </a:p>
          <a:p>
            <a:r>
              <a:rPr lang="nl-NL" sz="1200" b="0" i="0" u="none" strike="noStrike" kern="1200" baseline="0" dirty="0">
                <a:solidFill>
                  <a:schemeClr val="tx1"/>
                </a:solidFill>
                <a:latin typeface="+mn-lt"/>
                <a:ea typeface="Geneva" charset="0"/>
                <a:cs typeface="Geneva" charset="0"/>
              </a:rPr>
              <a:t>Y betaalt 21% btw over de koopsom ad 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niet </a:t>
            </a:r>
            <a:r>
              <a:rPr lang="nl-NL" sz="1200" b="0" i="0" u="none" strike="noStrike" kern="1200" baseline="0" dirty="0" err="1">
                <a:solidFill>
                  <a:schemeClr val="tx1"/>
                </a:solidFill>
                <a:latin typeface="+mn-lt"/>
                <a:ea typeface="Geneva" charset="0"/>
                <a:cs typeface="Geneva" charset="0"/>
              </a:rPr>
              <a:t>aftekbaar</a:t>
            </a:r>
            <a:r>
              <a:rPr lang="nl-NL" sz="1200" b="0" i="0" u="none" strike="noStrike" kern="1200" baseline="0" dirty="0">
                <a:solidFill>
                  <a:schemeClr val="tx1"/>
                </a:solidFill>
                <a:latin typeface="+mn-lt"/>
                <a:ea typeface="Geneva" charset="0"/>
                <a:cs typeface="Geneva" charset="0"/>
              </a:rPr>
              <a:t>: 1,05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fiscale last.</a:t>
            </a:r>
          </a:p>
          <a:p>
            <a:pPr indent="-274320">
              <a:spcAft>
                <a:spcPts val="900"/>
              </a:spcAft>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2862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r>
              <a:rPr lang="nl-NL" sz="1200" b="0" i="0" u="none" strike="noStrike" kern="1200" baseline="0" dirty="0">
                <a:solidFill>
                  <a:schemeClr val="tx1"/>
                </a:solidFill>
                <a:latin typeface="+mn-lt"/>
                <a:ea typeface="Geneva" charset="0"/>
                <a:cs typeface="Geneva" charset="0"/>
              </a:rPr>
              <a:t>Eerst transformeren door X (verkoper);</a:t>
            </a:r>
          </a:p>
          <a:p>
            <a:r>
              <a:rPr lang="nl-NL" sz="1200" b="0" i="0" u="none" strike="noStrike" kern="1200" baseline="0" dirty="0">
                <a:solidFill>
                  <a:schemeClr val="tx1"/>
                </a:solidFill>
                <a:latin typeface="+mn-lt"/>
                <a:ea typeface="Geneva" charset="0"/>
                <a:cs typeface="Geneva" charset="0"/>
              </a:rPr>
              <a:t>btw op de transformatiekosten is bij X aftrekbaar (vanwege de latere btw belaste levering aan Y), </a:t>
            </a:r>
          </a:p>
          <a:p>
            <a:r>
              <a:rPr lang="nl-NL" sz="1200" b="0" i="0" u="none" strike="noStrike" kern="1200" baseline="0" dirty="0">
                <a:solidFill>
                  <a:schemeClr val="tx1"/>
                </a:solidFill>
                <a:latin typeface="+mn-lt"/>
                <a:ea typeface="Geneva" charset="0"/>
                <a:cs typeface="Geneva" charset="0"/>
              </a:rPr>
              <a:t>Y betaalt 21% btw over de koopsom ad 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niet </a:t>
            </a:r>
            <a:r>
              <a:rPr lang="nl-NL" sz="1200" b="0" i="0" u="none" strike="noStrike" kern="1200" baseline="0" dirty="0" err="1">
                <a:solidFill>
                  <a:schemeClr val="tx1"/>
                </a:solidFill>
                <a:latin typeface="+mn-lt"/>
                <a:ea typeface="Geneva" charset="0"/>
                <a:cs typeface="Geneva" charset="0"/>
              </a:rPr>
              <a:t>aftekbaar</a:t>
            </a:r>
            <a:r>
              <a:rPr lang="nl-NL" sz="1200" b="0" i="0" u="none" strike="noStrike" kern="1200" baseline="0" dirty="0">
                <a:solidFill>
                  <a:schemeClr val="tx1"/>
                </a:solidFill>
                <a:latin typeface="+mn-lt"/>
                <a:ea typeface="Geneva" charset="0"/>
                <a:cs typeface="Geneva" charset="0"/>
              </a:rPr>
              <a:t>: 1,05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fiscale last.</a:t>
            </a:r>
          </a:p>
          <a:p>
            <a:pPr indent="-274320">
              <a:spcAft>
                <a:spcPts val="900"/>
              </a:spcAft>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32781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r>
              <a:rPr lang="nl-NL" sz="1200" b="0" i="0" u="none" strike="noStrike" kern="1200" baseline="0" dirty="0">
                <a:solidFill>
                  <a:schemeClr val="tx1"/>
                </a:solidFill>
                <a:latin typeface="+mn-lt"/>
                <a:ea typeface="Geneva" charset="0"/>
                <a:cs typeface="Geneva" charset="0"/>
              </a:rPr>
              <a:t>Eerst transformeren door X (verkoper);</a:t>
            </a:r>
          </a:p>
          <a:p>
            <a:r>
              <a:rPr lang="nl-NL" sz="1200" b="0" i="0" u="none" strike="noStrike" kern="1200" baseline="0" dirty="0">
                <a:solidFill>
                  <a:schemeClr val="tx1"/>
                </a:solidFill>
                <a:latin typeface="+mn-lt"/>
                <a:ea typeface="Geneva" charset="0"/>
                <a:cs typeface="Geneva" charset="0"/>
              </a:rPr>
              <a:t>btw op de transformatiekosten is bij X aftrekbaar (vanwege de latere btw belaste levering aan Y), </a:t>
            </a:r>
          </a:p>
          <a:p>
            <a:r>
              <a:rPr lang="nl-NL" sz="1200" b="0" i="0" u="none" strike="noStrike" kern="1200" baseline="0" dirty="0">
                <a:solidFill>
                  <a:schemeClr val="tx1"/>
                </a:solidFill>
                <a:latin typeface="+mn-lt"/>
                <a:ea typeface="Geneva" charset="0"/>
                <a:cs typeface="Geneva" charset="0"/>
              </a:rPr>
              <a:t>Y betaalt 21% btw over de koopsom ad 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niet </a:t>
            </a:r>
            <a:r>
              <a:rPr lang="nl-NL" sz="1200" b="0" i="0" u="none" strike="noStrike" kern="1200" baseline="0" dirty="0" err="1">
                <a:solidFill>
                  <a:schemeClr val="tx1"/>
                </a:solidFill>
                <a:latin typeface="+mn-lt"/>
                <a:ea typeface="Geneva" charset="0"/>
                <a:cs typeface="Geneva" charset="0"/>
              </a:rPr>
              <a:t>aftekbaar</a:t>
            </a:r>
            <a:r>
              <a:rPr lang="nl-NL" sz="1200" b="0" i="0" u="none" strike="noStrike" kern="1200" baseline="0" dirty="0">
                <a:solidFill>
                  <a:schemeClr val="tx1"/>
                </a:solidFill>
                <a:latin typeface="+mn-lt"/>
                <a:ea typeface="Geneva" charset="0"/>
                <a:cs typeface="Geneva" charset="0"/>
              </a:rPr>
              <a:t>: 1,05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fiscale last.</a:t>
            </a:r>
          </a:p>
          <a:p>
            <a:pPr indent="-274320">
              <a:spcAft>
                <a:spcPts val="900"/>
              </a:spcAft>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146749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r>
              <a:rPr lang="nl-NL" sz="1200" b="0" i="0" u="none" strike="noStrike" kern="1200" baseline="0" dirty="0">
                <a:solidFill>
                  <a:schemeClr val="tx1"/>
                </a:solidFill>
                <a:latin typeface="+mn-lt"/>
                <a:ea typeface="Geneva" charset="0"/>
                <a:cs typeface="Geneva" charset="0"/>
              </a:rPr>
              <a:t>Eerst transformeren door X (verkoper);</a:t>
            </a:r>
          </a:p>
          <a:p>
            <a:r>
              <a:rPr lang="nl-NL" sz="1200" b="0" i="0" u="none" strike="noStrike" kern="1200" baseline="0" dirty="0">
                <a:solidFill>
                  <a:schemeClr val="tx1"/>
                </a:solidFill>
                <a:latin typeface="+mn-lt"/>
                <a:ea typeface="Geneva" charset="0"/>
                <a:cs typeface="Geneva" charset="0"/>
              </a:rPr>
              <a:t>btw op de transformatiekosten is bij X aftrekbaar (vanwege de latere btw belaste levering aan Y), </a:t>
            </a:r>
          </a:p>
          <a:p>
            <a:r>
              <a:rPr lang="nl-NL" sz="1200" b="0" i="0" u="none" strike="noStrike" kern="1200" baseline="0" dirty="0">
                <a:solidFill>
                  <a:schemeClr val="tx1"/>
                </a:solidFill>
                <a:latin typeface="+mn-lt"/>
                <a:ea typeface="Geneva" charset="0"/>
                <a:cs typeface="Geneva" charset="0"/>
              </a:rPr>
              <a:t>Y betaalt 21% btw over de koopsom ad 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niet </a:t>
            </a:r>
            <a:r>
              <a:rPr lang="nl-NL" sz="1200" b="0" i="0" u="none" strike="noStrike" kern="1200" baseline="0" dirty="0" err="1">
                <a:solidFill>
                  <a:schemeClr val="tx1"/>
                </a:solidFill>
                <a:latin typeface="+mn-lt"/>
                <a:ea typeface="Geneva" charset="0"/>
                <a:cs typeface="Geneva" charset="0"/>
              </a:rPr>
              <a:t>aftekbaar</a:t>
            </a:r>
            <a:r>
              <a:rPr lang="nl-NL" sz="1200" b="0" i="0" u="none" strike="noStrike" kern="1200" baseline="0" dirty="0">
                <a:solidFill>
                  <a:schemeClr val="tx1"/>
                </a:solidFill>
                <a:latin typeface="+mn-lt"/>
                <a:ea typeface="Geneva" charset="0"/>
                <a:cs typeface="Geneva" charset="0"/>
              </a:rPr>
              <a:t>: 1,05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fiscale last.</a:t>
            </a:r>
          </a:p>
          <a:p>
            <a:pPr indent="-274320">
              <a:spcAft>
                <a:spcPts val="900"/>
              </a:spcAft>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64168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r>
              <a:rPr lang="nl-NL" sz="1200" b="0" i="0" u="none" strike="noStrike" kern="1200" baseline="0" dirty="0">
                <a:solidFill>
                  <a:schemeClr val="tx1"/>
                </a:solidFill>
                <a:latin typeface="+mn-lt"/>
                <a:ea typeface="Geneva" charset="0"/>
                <a:cs typeface="Geneva" charset="0"/>
              </a:rPr>
              <a:t>Eerst transformeren door X (verkoper);</a:t>
            </a:r>
          </a:p>
          <a:p>
            <a:r>
              <a:rPr lang="nl-NL" sz="1200" b="0" i="0" u="none" strike="noStrike" kern="1200" baseline="0" dirty="0">
                <a:solidFill>
                  <a:schemeClr val="tx1"/>
                </a:solidFill>
                <a:latin typeface="+mn-lt"/>
                <a:ea typeface="Geneva" charset="0"/>
                <a:cs typeface="Geneva" charset="0"/>
              </a:rPr>
              <a:t>btw op de transformatiekosten is bij X aftrekbaar (vanwege de latere btw belaste levering aan Y), </a:t>
            </a:r>
          </a:p>
          <a:p>
            <a:r>
              <a:rPr lang="nl-NL" sz="1200" b="0" i="0" u="none" strike="noStrike" kern="1200" baseline="0" dirty="0">
                <a:solidFill>
                  <a:schemeClr val="tx1"/>
                </a:solidFill>
                <a:latin typeface="+mn-lt"/>
                <a:ea typeface="Geneva" charset="0"/>
                <a:cs typeface="Geneva" charset="0"/>
              </a:rPr>
              <a:t>Y betaalt 21% btw over de koopsom ad 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niet </a:t>
            </a:r>
            <a:r>
              <a:rPr lang="nl-NL" sz="1200" b="0" i="0" u="none" strike="noStrike" kern="1200" baseline="0" dirty="0" err="1">
                <a:solidFill>
                  <a:schemeClr val="tx1"/>
                </a:solidFill>
                <a:latin typeface="+mn-lt"/>
                <a:ea typeface="Geneva" charset="0"/>
                <a:cs typeface="Geneva" charset="0"/>
              </a:rPr>
              <a:t>aftekbaar</a:t>
            </a:r>
            <a:r>
              <a:rPr lang="nl-NL" sz="1200" b="0" i="0" u="none" strike="noStrike" kern="1200" baseline="0" dirty="0">
                <a:solidFill>
                  <a:schemeClr val="tx1"/>
                </a:solidFill>
                <a:latin typeface="+mn-lt"/>
                <a:ea typeface="Geneva" charset="0"/>
                <a:cs typeface="Geneva" charset="0"/>
              </a:rPr>
              <a:t>: 1,05 </a:t>
            </a:r>
            <a:r>
              <a:rPr lang="nl-NL" sz="1200" b="0" i="0" u="none" strike="noStrike" kern="1200" baseline="0" dirty="0" err="1">
                <a:solidFill>
                  <a:schemeClr val="tx1"/>
                </a:solidFill>
                <a:latin typeface="+mn-lt"/>
                <a:ea typeface="Geneva" charset="0"/>
                <a:cs typeface="Geneva" charset="0"/>
              </a:rPr>
              <a:t>mio</a:t>
            </a:r>
            <a:r>
              <a:rPr lang="nl-NL" sz="1200" b="0" i="0" u="none" strike="noStrike" kern="1200" baseline="0" dirty="0">
                <a:solidFill>
                  <a:schemeClr val="tx1"/>
                </a:solidFill>
                <a:latin typeface="+mn-lt"/>
                <a:ea typeface="Geneva" charset="0"/>
                <a:cs typeface="Geneva" charset="0"/>
              </a:rPr>
              <a:t> fiscale last.</a:t>
            </a:r>
          </a:p>
          <a:p>
            <a:pPr indent="-274320">
              <a:spcAft>
                <a:spcPts val="900"/>
              </a:spcAft>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191245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274513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198066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10208" y="4715629"/>
            <a:ext cx="6048672" cy="4467939"/>
          </a:xfrm>
        </p:spPr>
        <p:txBody>
          <a:bodyPr/>
          <a:lstStyle/>
          <a:p>
            <a:pPr marL="0" indent="0">
              <a:buFontTx/>
              <a:buNone/>
            </a:pPr>
            <a:endParaRPr lang="nl-NL" sz="800" kern="1200" baseline="0" dirty="0">
              <a:solidFill>
                <a:schemeClr val="tx1"/>
              </a:solidFill>
              <a:effectLst/>
              <a:latin typeface="+mn-lt"/>
              <a:ea typeface="Geneva" charset="0"/>
              <a:cs typeface="Geneva" charset="0"/>
            </a:endParaRPr>
          </a:p>
        </p:txBody>
      </p:sp>
    </p:spTree>
    <p:extLst>
      <p:ext uri="{BB962C8B-B14F-4D97-AF65-F5344CB8AC3E}">
        <p14:creationId xmlns:p14="http://schemas.microsoft.com/office/powerpoint/2010/main" val="2622151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5177"/>
            <a:ext cx="7772400" cy="936607"/>
          </a:xfrm>
        </p:spPr>
        <p:txBody>
          <a:bodyPr>
            <a:normAutofit/>
          </a:bodyPr>
          <a:lstStyle>
            <a:lvl1pPr algn="ctr">
              <a:defRPr sz="3400" b="1" i="0">
                <a:solidFill>
                  <a:srgbClr val="004797"/>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036572"/>
            <a:ext cx="6400800" cy="752468"/>
          </a:xfrm>
        </p:spPr>
        <p:txBody>
          <a:bodyPr>
            <a:normAutofit/>
          </a:bodyPr>
          <a:lstStyle>
            <a:lvl1pPr marL="0" indent="0" algn="ctr">
              <a:buNone/>
              <a:defRPr sz="2800" b="1" spc="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5" descr="RSM-NLK-logo-PMS286-K-Zonder-Tag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228600"/>
            <a:ext cx="46815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2686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180975" indent="-180975">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6" name="Groep 5"/>
          <p:cNvGrpSpPr/>
          <p:nvPr userDrawn="1"/>
        </p:nvGrpSpPr>
        <p:grpSpPr>
          <a:xfrm>
            <a:off x="7812360" y="6381328"/>
            <a:ext cx="1080120" cy="432048"/>
            <a:chOff x="7236296" y="5178165"/>
            <a:chExt cx="1346339" cy="627099"/>
          </a:xfrm>
        </p:grpSpPr>
        <p:sp>
          <p:nvSpPr>
            <p:cNvPr id="7" name="Rechthoek 6"/>
            <p:cNvSpPr/>
            <p:nvPr/>
          </p:nvSpPr>
          <p:spPr>
            <a:xfrm>
              <a:off x="7236296" y="5178165"/>
              <a:ext cx="1346339" cy="627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9063" y="5178165"/>
              <a:ext cx="1303572" cy="55796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hthoek 8"/>
          <p:cNvSpPr/>
          <p:nvPr userDrawn="1"/>
        </p:nvSpPr>
        <p:spPr>
          <a:xfrm>
            <a:off x="7812360" y="6381328"/>
            <a:ext cx="1224136" cy="384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361666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0" y="0"/>
            <a:ext cx="9144000" cy="6858000"/>
          </a:xfrm>
          <a:prstGeom prst="rect">
            <a:avLst/>
          </a:prstGeom>
          <a:solidFill>
            <a:srgbClr val="00208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3" name="Straight Connector 7"/>
          <p:cNvCxnSpPr/>
          <p:nvPr userDrawn="1"/>
        </p:nvCxnSpPr>
        <p:spPr>
          <a:xfrm flipH="1">
            <a:off x="250825" y="6308725"/>
            <a:ext cx="864235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Picture 8" descr="RSM-alg-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6381750"/>
            <a:ext cx="720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0973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5900" y="549275"/>
            <a:ext cx="8642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215900" y="1484313"/>
            <a:ext cx="86423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3" name="Straight Connector 2"/>
          <p:cNvCxnSpPr/>
          <p:nvPr userDrawn="1"/>
        </p:nvCxnSpPr>
        <p:spPr>
          <a:xfrm flipH="1">
            <a:off x="250825" y="6308725"/>
            <a:ext cx="8642350" cy="0"/>
          </a:xfrm>
          <a:prstGeom prst="line">
            <a:avLst/>
          </a:prstGeom>
          <a:ln>
            <a:solidFill>
              <a:srgbClr val="00208F"/>
            </a:solidFill>
          </a:ln>
          <a:effectLst/>
        </p:spPr>
        <p:style>
          <a:lnRef idx="2">
            <a:schemeClr val="accent1"/>
          </a:lnRef>
          <a:fillRef idx="0">
            <a:schemeClr val="accent1"/>
          </a:fillRef>
          <a:effectRef idx="1">
            <a:schemeClr val="accent1"/>
          </a:effectRef>
          <a:fontRef idx="minor">
            <a:schemeClr val="tx1"/>
          </a:fontRef>
        </p:style>
      </p:cxnSp>
      <p:pic>
        <p:nvPicPr>
          <p:cNvPr id="1030" name="Picture 3" descr="RSM-alg-black.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72450" y="638175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userDrawn="1"/>
        </p:nvSpPr>
        <p:spPr>
          <a:xfrm>
            <a:off x="8028384" y="6381328"/>
            <a:ext cx="1008112"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hf hdr="0" ftr="0" dt="0"/>
  <p:txStyles>
    <p:titleStyle>
      <a:lvl1pPr algn="l" rtl="0" eaLnBrk="0" fontAlgn="base" hangingPunct="0">
        <a:spcBef>
          <a:spcPct val="0"/>
        </a:spcBef>
        <a:spcAft>
          <a:spcPct val="0"/>
        </a:spcAft>
        <a:defRPr sz="2600" b="1" kern="1200">
          <a:solidFill>
            <a:srgbClr val="004797"/>
          </a:solidFill>
          <a:latin typeface="Arial" pitchFamily="34" charset="0"/>
          <a:ea typeface="Geneva" charset="0"/>
          <a:cs typeface="Arial" pitchFamily="34" charset="0"/>
        </a:defRPr>
      </a:lvl1pPr>
      <a:lvl2pPr algn="l" rtl="0" eaLnBrk="0" fontAlgn="base" hangingPunct="0">
        <a:spcBef>
          <a:spcPct val="0"/>
        </a:spcBef>
        <a:spcAft>
          <a:spcPct val="0"/>
        </a:spcAft>
        <a:defRPr sz="2600" b="1">
          <a:solidFill>
            <a:srgbClr val="004797"/>
          </a:solidFill>
          <a:latin typeface="Arial" charset="0"/>
          <a:ea typeface="Geneva" charset="0"/>
          <a:cs typeface="Arial" charset="0"/>
        </a:defRPr>
      </a:lvl2pPr>
      <a:lvl3pPr algn="l" rtl="0" eaLnBrk="0" fontAlgn="base" hangingPunct="0">
        <a:spcBef>
          <a:spcPct val="0"/>
        </a:spcBef>
        <a:spcAft>
          <a:spcPct val="0"/>
        </a:spcAft>
        <a:defRPr sz="2600" b="1">
          <a:solidFill>
            <a:srgbClr val="004797"/>
          </a:solidFill>
          <a:latin typeface="Arial" charset="0"/>
          <a:ea typeface="Geneva" charset="0"/>
          <a:cs typeface="Arial" charset="0"/>
        </a:defRPr>
      </a:lvl3pPr>
      <a:lvl4pPr algn="l" rtl="0" eaLnBrk="0" fontAlgn="base" hangingPunct="0">
        <a:spcBef>
          <a:spcPct val="0"/>
        </a:spcBef>
        <a:spcAft>
          <a:spcPct val="0"/>
        </a:spcAft>
        <a:defRPr sz="2600" b="1">
          <a:solidFill>
            <a:srgbClr val="004797"/>
          </a:solidFill>
          <a:latin typeface="Arial" charset="0"/>
          <a:ea typeface="Geneva" charset="0"/>
          <a:cs typeface="Arial" charset="0"/>
        </a:defRPr>
      </a:lvl4pPr>
      <a:lvl5pPr algn="l" rtl="0" eaLnBrk="0" fontAlgn="base" hangingPunct="0">
        <a:spcBef>
          <a:spcPct val="0"/>
        </a:spcBef>
        <a:spcAft>
          <a:spcPct val="0"/>
        </a:spcAft>
        <a:defRPr sz="2600" b="1">
          <a:solidFill>
            <a:srgbClr val="004797"/>
          </a:solidFill>
          <a:latin typeface="Arial" charset="0"/>
          <a:ea typeface="Geneva" charset="0"/>
          <a:cs typeface="Arial" charset="0"/>
        </a:defRPr>
      </a:lvl5pPr>
      <a:lvl6pPr marL="457200" algn="l" rtl="0" fontAlgn="base">
        <a:spcBef>
          <a:spcPct val="0"/>
        </a:spcBef>
        <a:spcAft>
          <a:spcPct val="0"/>
        </a:spcAft>
        <a:defRPr sz="2600" b="1">
          <a:solidFill>
            <a:srgbClr val="004797"/>
          </a:solidFill>
          <a:latin typeface="Arial" charset="0"/>
          <a:cs typeface="Arial" charset="0"/>
        </a:defRPr>
      </a:lvl6pPr>
      <a:lvl7pPr marL="914400" algn="l" rtl="0" fontAlgn="base">
        <a:spcBef>
          <a:spcPct val="0"/>
        </a:spcBef>
        <a:spcAft>
          <a:spcPct val="0"/>
        </a:spcAft>
        <a:defRPr sz="2600" b="1">
          <a:solidFill>
            <a:srgbClr val="004797"/>
          </a:solidFill>
          <a:latin typeface="Arial" charset="0"/>
          <a:cs typeface="Arial" charset="0"/>
        </a:defRPr>
      </a:lvl7pPr>
      <a:lvl8pPr marL="1371600" algn="l" rtl="0" fontAlgn="base">
        <a:spcBef>
          <a:spcPct val="0"/>
        </a:spcBef>
        <a:spcAft>
          <a:spcPct val="0"/>
        </a:spcAft>
        <a:defRPr sz="2600" b="1">
          <a:solidFill>
            <a:srgbClr val="004797"/>
          </a:solidFill>
          <a:latin typeface="Arial" charset="0"/>
          <a:cs typeface="Arial" charset="0"/>
        </a:defRPr>
      </a:lvl8pPr>
      <a:lvl9pPr marL="1828800" algn="l" rtl="0" fontAlgn="base">
        <a:spcBef>
          <a:spcPct val="0"/>
        </a:spcBef>
        <a:spcAft>
          <a:spcPct val="0"/>
        </a:spcAft>
        <a:defRPr sz="2600" b="1">
          <a:solidFill>
            <a:srgbClr val="004797"/>
          </a:solidFill>
          <a:latin typeface="Arial" charset="0"/>
          <a:cs typeface="Arial" charset="0"/>
        </a:defRPr>
      </a:lvl9pPr>
    </p:titleStyle>
    <p:bodyStyle>
      <a:lvl1pPr marL="342900" indent="-342900" algn="l" rtl="0" eaLnBrk="0" fontAlgn="base" hangingPunct="0">
        <a:spcBef>
          <a:spcPct val="20000"/>
        </a:spcBef>
        <a:spcAft>
          <a:spcPct val="0"/>
        </a:spcAft>
        <a:buClr>
          <a:srgbClr val="004797"/>
        </a:buClr>
        <a:defRPr sz="2200" kern="1200">
          <a:solidFill>
            <a:schemeClr val="tx1"/>
          </a:solidFill>
          <a:latin typeface="Arial" pitchFamily="34" charset="0"/>
          <a:ea typeface="Geneva" charset="0"/>
          <a:cs typeface="Arial" pitchFamily="34" charset="0"/>
        </a:defRPr>
      </a:lvl1pPr>
      <a:lvl2pPr marL="742950" indent="-285750" algn="l" rtl="0" eaLnBrk="0" fontAlgn="base" hangingPunct="0">
        <a:spcBef>
          <a:spcPct val="20000"/>
        </a:spcBef>
        <a:spcAft>
          <a:spcPct val="0"/>
        </a:spcAft>
        <a:buClr>
          <a:srgbClr val="004797"/>
        </a:buClr>
        <a:buFont typeface="Arial" pitchFamily="34" charset="0"/>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685800" y="1412776"/>
            <a:ext cx="77724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rtl="0" eaLnBrk="0" fontAlgn="base" hangingPunct="0">
              <a:spcBef>
                <a:spcPct val="0"/>
              </a:spcBef>
              <a:spcAft>
                <a:spcPct val="0"/>
              </a:spcAft>
              <a:defRPr sz="2600" b="1" kern="1200">
                <a:solidFill>
                  <a:srgbClr val="004797"/>
                </a:solidFill>
                <a:latin typeface="Arial" pitchFamily="34" charset="0"/>
                <a:ea typeface="Geneva" charset="0"/>
                <a:cs typeface="Arial" pitchFamily="34" charset="0"/>
              </a:defRPr>
            </a:lvl1pPr>
            <a:lvl2pPr algn="l" rtl="0" eaLnBrk="0" fontAlgn="base" hangingPunct="0">
              <a:spcBef>
                <a:spcPct val="0"/>
              </a:spcBef>
              <a:spcAft>
                <a:spcPct val="0"/>
              </a:spcAft>
              <a:defRPr sz="2600" b="1">
                <a:solidFill>
                  <a:srgbClr val="004797"/>
                </a:solidFill>
                <a:latin typeface="Arial" charset="0"/>
                <a:ea typeface="Geneva" charset="0"/>
                <a:cs typeface="Arial" charset="0"/>
              </a:defRPr>
            </a:lvl2pPr>
            <a:lvl3pPr algn="l" rtl="0" eaLnBrk="0" fontAlgn="base" hangingPunct="0">
              <a:spcBef>
                <a:spcPct val="0"/>
              </a:spcBef>
              <a:spcAft>
                <a:spcPct val="0"/>
              </a:spcAft>
              <a:defRPr sz="2600" b="1">
                <a:solidFill>
                  <a:srgbClr val="004797"/>
                </a:solidFill>
                <a:latin typeface="Arial" charset="0"/>
                <a:ea typeface="Geneva" charset="0"/>
                <a:cs typeface="Arial" charset="0"/>
              </a:defRPr>
            </a:lvl3pPr>
            <a:lvl4pPr algn="l" rtl="0" eaLnBrk="0" fontAlgn="base" hangingPunct="0">
              <a:spcBef>
                <a:spcPct val="0"/>
              </a:spcBef>
              <a:spcAft>
                <a:spcPct val="0"/>
              </a:spcAft>
              <a:defRPr sz="2600" b="1">
                <a:solidFill>
                  <a:srgbClr val="004797"/>
                </a:solidFill>
                <a:latin typeface="Arial" charset="0"/>
                <a:ea typeface="Geneva" charset="0"/>
                <a:cs typeface="Arial" charset="0"/>
              </a:defRPr>
            </a:lvl4pPr>
            <a:lvl5pPr algn="l" rtl="0" eaLnBrk="0" fontAlgn="base" hangingPunct="0">
              <a:spcBef>
                <a:spcPct val="0"/>
              </a:spcBef>
              <a:spcAft>
                <a:spcPct val="0"/>
              </a:spcAft>
              <a:defRPr sz="2600" b="1">
                <a:solidFill>
                  <a:srgbClr val="004797"/>
                </a:solidFill>
                <a:latin typeface="Arial" charset="0"/>
                <a:ea typeface="Geneva" charset="0"/>
                <a:cs typeface="Arial" charset="0"/>
              </a:defRPr>
            </a:lvl5pPr>
            <a:lvl6pPr marL="457200" algn="l" rtl="0" fontAlgn="base">
              <a:spcBef>
                <a:spcPct val="0"/>
              </a:spcBef>
              <a:spcAft>
                <a:spcPct val="0"/>
              </a:spcAft>
              <a:defRPr sz="2600" b="1">
                <a:solidFill>
                  <a:srgbClr val="004797"/>
                </a:solidFill>
                <a:latin typeface="Arial" charset="0"/>
                <a:cs typeface="Arial" charset="0"/>
              </a:defRPr>
            </a:lvl6pPr>
            <a:lvl7pPr marL="914400" algn="l" rtl="0" fontAlgn="base">
              <a:spcBef>
                <a:spcPct val="0"/>
              </a:spcBef>
              <a:spcAft>
                <a:spcPct val="0"/>
              </a:spcAft>
              <a:defRPr sz="2600" b="1">
                <a:solidFill>
                  <a:srgbClr val="004797"/>
                </a:solidFill>
                <a:latin typeface="Arial" charset="0"/>
                <a:cs typeface="Arial" charset="0"/>
              </a:defRPr>
            </a:lvl7pPr>
            <a:lvl8pPr marL="1371600" algn="l" rtl="0" fontAlgn="base">
              <a:spcBef>
                <a:spcPct val="0"/>
              </a:spcBef>
              <a:spcAft>
                <a:spcPct val="0"/>
              </a:spcAft>
              <a:defRPr sz="2600" b="1">
                <a:solidFill>
                  <a:srgbClr val="004797"/>
                </a:solidFill>
                <a:latin typeface="Arial" charset="0"/>
                <a:cs typeface="Arial" charset="0"/>
              </a:defRPr>
            </a:lvl8pPr>
            <a:lvl9pPr marL="1828800" algn="l" rtl="0" fontAlgn="base">
              <a:spcBef>
                <a:spcPct val="0"/>
              </a:spcBef>
              <a:spcAft>
                <a:spcPct val="0"/>
              </a:spcAft>
              <a:defRPr sz="2600" b="1">
                <a:solidFill>
                  <a:srgbClr val="004797"/>
                </a:solidFill>
                <a:latin typeface="Arial" charset="0"/>
                <a:cs typeface="Arial" charset="0"/>
              </a:defRPr>
            </a:lvl9pPr>
          </a:lstStyle>
          <a:p>
            <a:pPr algn="ctr"/>
            <a:r>
              <a:rPr lang="nl-NL" sz="2400" dirty="0">
                <a:ea typeface="Geneva" pitchFamily="124" charset="-128"/>
              </a:rPr>
              <a:t>René Vast Goed</a:t>
            </a:r>
          </a:p>
          <a:p>
            <a:pPr algn="ctr"/>
            <a:endParaRPr lang="nl-NL" sz="2400" dirty="0">
              <a:ea typeface="Geneva" pitchFamily="124" charset="-128"/>
            </a:endParaRPr>
          </a:p>
          <a:p>
            <a:pPr algn="ctr"/>
            <a:endParaRPr lang="nl-NL" sz="2400" dirty="0">
              <a:ea typeface="Geneva" pitchFamily="124" charset="-128"/>
            </a:endParaRPr>
          </a:p>
          <a:p>
            <a:pPr algn="ctr"/>
            <a:r>
              <a:rPr lang="nl-NL" dirty="0">
                <a:ea typeface="Geneva" pitchFamily="124" charset="-128"/>
              </a:rPr>
              <a:t>Overdrachtsbelasting en onroerend goed</a:t>
            </a:r>
            <a:endParaRPr lang="nl-NL" sz="2400" dirty="0">
              <a:ea typeface="Geneva" pitchFamily="124" charset="-128"/>
            </a:endParaRPr>
          </a:p>
          <a:p>
            <a:pPr algn="ctr"/>
            <a:endParaRPr lang="nl-NL" sz="2400" dirty="0">
              <a:ea typeface="Geneva" pitchFamily="124" charset="-128"/>
            </a:endParaRPr>
          </a:p>
          <a:p>
            <a:pPr algn="ctr"/>
            <a:r>
              <a:rPr lang="nl-NL" sz="2200" i="1" dirty="0">
                <a:ea typeface="Geneva" pitchFamily="124" charset="-128"/>
              </a:rPr>
              <a:t>Transformatie naar woningen en ‘omgekeerde’ Don Bosco</a:t>
            </a:r>
          </a:p>
          <a:p>
            <a:pPr algn="ctr"/>
            <a:r>
              <a:rPr lang="nl-NL" sz="2400" dirty="0">
                <a:ea typeface="Geneva" pitchFamily="124" charset="-128"/>
              </a:rPr>
              <a:t/>
            </a:r>
            <a:br>
              <a:rPr lang="nl-NL" sz="2400" dirty="0">
                <a:ea typeface="Geneva" pitchFamily="124" charset="-128"/>
              </a:rPr>
            </a:br>
            <a:endParaRPr lang="nl-NL" sz="2400" dirty="0">
              <a:ea typeface="Geneva" pitchFamily="124" charset="-128"/>
            </a:endParaRPr>
          </a:p>
          <a:p>
            <a:pPr algn="ctr"/>
            <a:endParaRPr lang="nl-NL" sz="2000" i="1" dirty="0">
              <a:ea typeface="Geneva" pitchFamily="124" charset="-128"/>
            </a:endParaRPr>
          </a:p>
          <a:p>
            <a:pPr algn="ctr"/>
            <a:r>
              <a:rPr lang="nl-NL" sz="2000" i="1" dirty="0">
                <a:ea typeface="Geneva" pitchFamily="124" charset="-128"/>
              </a:rPr>
              <a:t>9 februari 2017</a:t>
            </a:r>
          </a:p>
        </p:txBody>
      </p:sp>
      <p:sp>
        <p:nvSpPr>
          <p:cNvPr id="12" name="Subtitle 2"/>
          <p:cNvSpPr txBox="1">
            <a:spLocks/>
          </p:cNvSpPr>
          <p:nvPr/>
        </p:nvSpPr>
        <p:spPr bwMode="auto">
          <a:xfrm>
            <a:off x="1371600" y="5484837"/>
            <a:ext cx="6400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0975" indent="-180975" algn="l" rtl="0" eaLnBrk="0" fontAlgn="base" hangingPunct="0">
              <a:spcBef>
                <a:spcPct val="20000"/>
              </a:spcBef>
              <a:spcAft>
                <a:spcPct val="0"/>
              </a:spcAft>
              <a:buClr>
                <a:srgbClr val="004797"/>
              </a:buClr>
              <a:defRPr sz="2200" kern="1200">
                <a:solidFill>
                  <a:schemeClr val="tx1"/>
                </a:solidFill>
                <a:latin typeface="Arial" pitchFamily="34" charset="0"/>
                <a:ea typeface="Geneva" charset="0"/>
                <a:cs typeface="Arial" pitchFamily="34" charset="0"/>
              </a:defRPr>
            </a:lvl1pPr>
            <a:lvl2pPr marL="742950" indent="-285750" algn="l" rtl="0" eaLnBrk="0" fontAlgn="base" hangingPunct="0">
              <a:spcBef>
                <a:spcPct val="20000"/>
              </a:spcBef>
              <a:spcAft>
                <a:spcPct val="0"/>
              </a:spcAft>
              <a:buClr>
                <a:srgbClr val="004797"/>
              </a:buClr>
              <a:buFont typeface="Arial" pitchFamily="34" charset="0"/>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nl-NL" sz="1600" i="1" dirty="0">
                <a:solidFill>
                  <a:srgbClr val="7F7F7F"/>
                </a:solidFill>
                <a:ea typeface="Geneva" pitchFamily="124" charset="-128"/>
              </a:rPr>
              <a:t>dr. A. (Aad) Rozendal</a:t>
            </a:r>
          </a:p>
        </p:txBody>
      </p:sp>
    </p:spTree>
    <p:extLst>
      <p:ext uri="{BB962C8B-B14F-4D97-AF65-F5344CB8AC3E}">
        <p14:creationId xmlns:p14="http://schemas.microsoft.com/office/powerpoint/2010/main" val="242608137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pic>
        <p:nvPicPr>
          <p:cNvPr id="2" name="Afbeelding 1">
            <a:extLst>
              <a:ext uri="{FF2B5EF4-FFF2-40B4-BE49-F238E27FC236}">
                <a16:creationId xmlns="" xmlns:a16="http://schemas.microsoft.com/office/drawing/2014/main" id="{DB3A8A3F-3F75-4DD5-84CA-AA47E965315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trans="50000"/>
                    </a14:imgEffect>
                  </a14:imgLayer>
                </a14:imgProps>
              </a:ext>
            </a:extLst>
          </a:blip>
          <a:srcRect t="12201" r="1176" b="14911"/>
          <a:stretch/>
        </p:blipFill>
        <p:spPr>
          <a:xfrm>
            <a:off x="414870" y="1956003"/>
            <a:ext cx="8244408" cy="3420400"/>
          </a:xfrm>
          <a:prstGeom prst="rect">
            <a:avLst/>
          </a:prstGeom>
        </p:spPr>
      </p:pic>
      <p:sp>
        <p:nvSpPr>
          <p:cNvPr id="14" name="Tekstvak 13">
            <a:extLst>
              <a:ext uri="{FF2B5EF4-FFF2-40B4-BE49-F238E27FC236}">
                <a16:creationId xmlns="" xmlns:a16="http://schemas.microsoft.com/office/drawing/2014/main" id="{734F6D4A-C4D1-4228-B8E0-AFC5CD36479E}"/>
              </a:ext>
            </a:extLst>
          </p:cNvPr>
          <p:cNvSpPr txBox="1"/>
          <p:nvPr/>
        </p:nvSpPr>
        <p:spPr>
          <a:xfrm rot="21359399">
            <a:off x="1543549" y="1958044"/>
            <a:ext cx="5987051" cy="3416320"/>
          </a:xfrm>
          <a:prstGeom prst="rect">
            <a:avLst/>
          </a:prstGeom>
          <a:solidFill>
            <a:schemeClr val="bg1"/>
          </a:solidFill>
          <a:ln>
            <a:solidFill>
              <a:schemeClr val="tx1"/>
            </a:solidFill>
          </a:ln>
        </p:spPr>
        <p:txBody>
          <a:bodyPr wrap="square" rtlCol="0">
            <a:spAutoFit/>
          </a:bodyPr>
          <a:lstStyle/>
          <a:p>
            <a:r>
              <a:rPr lang="nl-NL" sz="2400" dirty="0">
                <a:latin typeface="Times New Roman" panose="02020603050405020304" pitchFamily="18" charset="0"/>
                <a:cs typeface="Times New Roman" panose="02020603050405020304" pitchFamily="18" charset="0"/>
              </a:rPr>
              <a:t>“Het complex is het eerste project binnen het klushuizenprogramma waarbij de gemeente Rotterdam verwaarloosd maatschappelijk vastgoed direct aan een groep particulieren heeft verkocht om zelf te renoveren en transformeren tot woningen. De transformatie van het gebouw was in 2016 al afgerond, </a:t>
            </a:r>
            <a:r>
              <a:rPr lang="nl-NL" sz="2400" u="sng" dirty="0">
                <a:latin typeface="Times New Roman" panose="02020603050405020304" pitchFamily="18" charset="0"/>
                <a:cs typeface="Times New Roman" panose="02020603050405020304" pitchFamily="18" charset="0"/>
              </a:rPr>
              <a:t>in de afgelopen twee jaar zijn de kluswoningen voltooid</a:t>
            </a:r>
            <a:r>
              <a:rPr lang="nl-NL"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219629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 xmlns:a16="http://schemas.microsoft.com/office/drawing/2014/main" id="{8BBB21FD-97CF-47F3-BD7C-E76098481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98" y="2130153"/>
            <a:ext cx="1662245" cy="1106945"/>
          </a:xfrm>
          <a:prstGeom prst="rect">
            <a:avLst/>
          </a:prstGeom>
        </p:spPr>
      </p:pic>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sp>
        <p:nvSpPr>
          <p:cNvPr id="24" name="Tijdelijke aanduiding voor inhoud 1">
            <a:extLst>
              <a:ext uri="{FF2B5EF4-FFF2-40B4-BE49-F238E27FC236}">
                <a16:creationId xmlns="" xmlns:a16="http://schemas.microsoft.com/office/drawing/2014/main" id="{B2B2DD0B-8E20-4475-A0EB-F26DEDE0C5E3}"/>
              </a:ext>
            </a:extLst>
          </p:cNvPr>
          <p:cNvSpPr>
            <a:spLocks noGrp="1"/>
          </p:cNvSpPr>
          <p:nvPr>
            <p:ph idx="1"/>
          </p:nvPr>
        </p:nvSpPr>
        <p:spPr>
          <a:xfrm>
            <a:off x="215900" y="1484313"/>
            <a:ext cx="8642350" cy="648543"/>
          </a:xfrm>
        </p:spPr>
        <p:txBody>
          <a:bodyPr/>
          <a:lstStyle/>
          <a:p>
            <a:r>
              <a:rPr lang="nl-NL" sz="1600" b="1" dirty="0"/>
              <a:t>Point of no return</a:t>
            </a:r>
            <a:endParaRPr lang="nl-NL" sz="1600" dirty="0"/>
          </a:p>
          <a:p>
            <a:endParaRPr lang="nl-NL" dirty="0"/>
          </a:p>
        </p:txBody>
      </p:sp>
      <p:sp>
        <p:nvSpPr>
          <p:cNvPr id="6" name="Rechthoek 5">
            <a:extLst>
              <a:ext uri="{FF2B5EF4-FFF2-40B4-BE49-F238E27FC236}">
                <a16:creationId xmlns="" xmlns:a16="http://schemas.microsoft.com/office/drawing/2014/main" id="{768DF412-7206-4448-A546-B7A68A4CB4DC}"/>
              </a:ext>
            </a:extLst>
          </p:cNvPr>
          <p:cNvSpPr/>
          <p:nvPr/>
        </p:nvSpPr>
        <p:spPr>
          <a:xfrm>
            <a:off x="2286000" y="1997839"/>
            <a:ext cx="6390456" cy="3000821"/>
          </a:xfrm>
          <a:prstGeom prst="rect">
            <a:avLst/>
          </a:prstGeom>
        </p:spPr>
        <p:txBody>
          <a:bodyPr wrap="square">
            <a:spAutoFit/>
          </a:bodyPr>
          <a:lstStyle/>
          <a:p>
            <a:pPr>
              <a:lnSpc>
                <a:spcPct val="150000"/>
              </a:lnSpc>
            </a:pPr>
            <a:r>
              <a:rPr lang="nl-NL" dirty="0">
                <a:latin typeface="Book Antiqua" panose="02040602050305030304" pitchFamily="18" charset="0"/>
                <a:ea typeface="Times New Roman" panose="02020603050405020304" pitchFamily="18" charset="0"/>
                <a:cs typeface="Times New Roman" panose="02020603050405020304" pitchFamily="18" charset="0"/>
              </a:rPr>
              <a:t>Indien dat doel [waarvoor het oorspronkelijk is ontworpen en gebouwd] bewoning is geweest maar het bouwwerk nadien is verbouwd om het geschikt te maken voor een andere vorm van gebruik, kan het alleen worden geacht zijn aard van woning te hebben behouden indien niet meer dan beperkte aanpassingen nodig zijn om het weer voor bewoning geschikt te maken.</a:t>
            </a:r>
            <a:endParaRPr lang="nl-NL" dirty="0"/>
          </a:p>
        </p:txBody>
      </p:sp>
      <p:pic>
        <p:nvPicPr>
          <p:cNvPr id="9" name="Afbeelding 8">
            <a:extLst>
              <a:ext uri="{FF2B5EF4-FFF2-40B4-BE49-F238E27FC236}">
                <a16:creationId xmlns="" xmlns:a16="http://schemas.microsoft.com/office/drawing/2014/main" id="{F5CB6EA1-138A-45EE-AC6D-F06640B56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80071"/>
            <a:ext cx="1368152" cy="1594615"/>
          </a:xfrm>
          <a:prstGeom prst="rect">
            <a:avLst/>
          </a:prstGeom>
        </p:spPr>
      </p:pic>
    </p:spTree>
    <p:extLst>
      <p:ext uri="{BB962C8B-B14F-4D97-AF65-F5344CB8AC3E}">
        <p14:creationId xmlns:p14="http://schemas.microsoft.com/office/powerpoint/2010/main" val="28315966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 xmlns:a16="http://schemas.microsoft.com/office/drawing/2014/main" id="{8BBB21FD-97CF-47F3-BD7C-E76098481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98" y="2130153"/>
            <a:ext cx="1662245" cy="1106945"/>
          </a:xfrm>
          <a:prstGeom prst="rect">
            <a:avLst/>
          </a:prstGeom>
        </p:spPr>
      </p:pic>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sp>
        <p:nvSpPr>
          <p:cNvPr id="24" name="Tijdelijke aanduiding voor inhoud 1">
            <a:extLst>
              <a:ext uri="{FF2B5EF4-FFF2-40B4-BE49-F238E27FC236}">
                <a16:creationId xmlns="" xmlns:a16="http://schemas.microsoft.com/office/drawing/2014/main" id="{B2B2DD0B-8E20-4475-A0EB-F26DEDE0C5E3}"/>
              </a:ext>
            </a:extLst>
          </p:cNvPr>
          <p:cNvSpPr>
            <a:spLocks noGrp="1"/>
          </p:cNvSpPr>
          <p:nvPr>
            <p:ph idx="1"/>
          </p:nvPr>
        </p:nvSpPr>
        <p:spPr>
          <a:xfrm>
            <a:off x="215900" y="1484313"/>
            <a:ext cx="8642350" cy="648543"/>
          </a:xfrm>
        </p:spPr>
        <p:txBody>
          <a:bodyPr/>
          <a:lstStyle/>
          <a:p>
            <a:r>
              <a:rPr lang="nl-NL" sz="1600" b="1" dirty="0"/>
              <a:t>Ook </a:t>
            </a:r>
            <a:r>
              <a:rPr lang="nl-NL" sz="1600" b="1" dirty="0" err="1"/>
              <a:t>vice</a:t>
            </a:r>
            <a:r>
              <a:rPr lang="nl-NL" sz="1600" b="1" dirty="0"/>
              <a:t> versa? (Zie rechtbank Den Haag 30 november 2017)</a:t>
            </a:r>
            <a:endParaRPr lang="nl-NL" sz="1600" dirty="0"/>
          </a:p>
          <a:p>
            <a:endParaRPr lang="nl-NL" dirty="0"/>
          </a:p>
        </p:txBody>
      </p:sp>
      <p:sp>
        <p:nvSpPr>
          <p:cNvPr id="6" name="Rechthoek 5">
            <a:extLst>
              <a:ext uri="{FF2B5EF4-FFF2-40B4-BE49-F238E27FC236}">
                <a16:creationId xmlns="" xmlns:a16="http://schemas.microsoft.com/office/drawing/2014/main" id="{768DF412-7206-4448-A546-B7A68A4CB4DC}"/>
              </a:ext>
            </a:extLst>
          </p:cNvPr>
          <p:cNvSpPr/>
          <p:nvPr/>
        </p:nvSpPr>
        <p:spPr>
          <a:xfrm>
            <a:off x="2286000" y="1997839"/>
            <a:ext cx="6390456" cy="3000821"/>
          </a:xfrm>
          <a:prstGeom prst="rect">
            <a:avLst/>
          </a:prstGeom>
        </p:spPr>
        <p:txBody>
          <a:bodyPr wrap="square">
            <a:spAutoFit/>
          </a:bodyPr>
          <a:lstStyle/>
          <a:p>
            <a:pPr>
              <a:lnSpc>
                <a:spcPct val="150000"/>
              </a:lnSpc>
            </a:pPr>
            <a:r>
              <a:rPr lang="nl-NL" dirty="0">
                <a:latin typeface="Book Antiqua" panose="02040602050305030304" pitchFamily="18" charset="0"/>
                <a:ea typeface="Times New Roman" panose="02020603050405020304" pitchFamily="18" charset="0"/>
                <a:cs typeface="Times New Roman" panose="02020603050405020304" pitchFamily="18" charset="0"/>
              </a:rPr>
              <a:t>Indien dat doel [waarvoor het oorspronkelijk is ontworpen en gebouwd] </a:t>
            </a:r>
            <a:r>
              <a:rPr lang="nl-NL" b="1" dirty="0">
                <a:latin typeface="Book Antiqua" panose="02040602050305030304" pitchFamily="18" charset="0"/>
                <a:ea typeface="Times New Roman" panose="02020603050405020304" pitchFamily="18" charset="0"/>
                <a:cs typeface="Times New Roman" panose="02020603050405020304" pitchFamily="18" charset="0"/>
              </a:rPr>
              <a:t>een kantoorfunctie</a:t>
            </a:r>
            <a:r>
              <a:rPr lang="nl-NL" dirty="0">
                <a:latin typeface="Book Antiqua" panose="02040602050305030304" pitchFamily="18" charset="0"/>
                <a:ea typeface="Times New Roman" panose="02020603050405020304" pitchFamily="18" charset="0"/>
                <a:cs typeface="Times New Roman" panose="02020603050405020304" pitchFamily="18" charset="0"/>
              </a:rPr>
              <a:t> is geweest maar het bouwwerk nadien is </a:t>
            </a:r>
            <a:r>
              <a:rPr lang="nl-NL" b="1" dirty="0">
                <a:latin typeface="Book Antiqua" panose="02040602050305030304" pitchFamily="18" charset="0"/>
                <a:ea typeface="Times New Roman" panose="02020603050405020304" pitchFamily="18" charset="0"/>
                <a:cs typeface="Times New Roman" panose="02020603050405020304" pitchFamily="18" charset="0"/>
              </a:rPr>
              <a:t>(of wordt)</a:t>
            </a:r>
            <a:r>
              <a:rPr lang="nl-NL" dirty="0">
                <a:latin typeface="Book Antiqua" panose="02040602050305030304" pitchFamily="18" charset="0"/>
                <a:ea typeface="Times New Roman" panose="02020603050405020304" pitchFamily="18" charset="0"/>
                <a:cs typeface="Times New Roman" panose="02020603050405020304" pitchFamily="18" charset="0"/>
              </a:rPr>
              <a:t> verbouwd om het geschikt te maken voor een andere vorm van gebruik, kan het alleen worden geacht zijn aard van </a:t>
            </a:r>
            <a:r>
              <a:rPr lang="nl-NL" b="1" dirty="0">
                <a:latin typeface="Book Antiqua" panose="02040602050305030304" pitchFamily="18" charset="0"/>
                <a:ea typeface="Times New Roman" panose="02020603050405020304" pitchFamily="18" charset="0"/>
                <a:cs typeface="Times New Roman" panose="02020603050405020304" pitchFamily="18" charset="0"/>
              </a:rPr>
              <a:t>kantoor </a:t>
            </a:r>
            <a:r>
              <a:rPr lang="nl-NL" dirty="0">
                <a:latin typeface="Book Antiqua" panose="02040602050305030304" pitchFamily="18" charset="0"/>
                <a:ea typeface="Times New Roman" panose="02020603050405020304" pitchFamily="18" charset="0"/>
                <a:cs typeface="Times New Roman" panose="02020603050405020304" pitchFamily="18" charset="0"/>
              </a:rPr>
              <a:t>te hebben behouden indien niet meer dan beperkte aanpassingen nodig zijn om het weer voor </a:t>
            </a:r>
            <a:r>
              <a:rPr lang="nl-NL" b="1" dirty="0">
                <a:latin typeface="Book Antiqua" panose="02040602050305030304" pitchFamily="18" charset="0"/>
                <a:ea typeface="Times New Roman" panose="02020603050405020304" pitchFamily="18" charset="0"/>
                <a:cs typeface="Times New Roman" panose="02020603050405020304" pitchFamily="18" charset="0"/>
              </a:rPr>
              <a:t>een</a:t>
            </a:r>
            <a:r>
              <a:rPr lang="nl-NL" dirty="0">
                <a:latin typeface="Book Antiqua" panose="02040602050305030304" pitchFamily="18" charset="0"/>
                <a:ea typeface="Times New Roman" panose="02020603050405020304" pitchFamily="18" charset="0"/>
                <a:cs typeface="Times New Roman" panose="02020603050405020304" pitchFamily="18" charset="0"/>
              </a:rPr>
              <a:t> </a:t>
            </a:r>
            <a:r>
              <a:rPr lang="nl-NL" b="1" dirty="0">
                <a:latin typeface="Book Antiqua" panose="02040602050305030304" pitchFamily="18" charset="0"/>
                <a:ea typeface="Times New Roman" panose="02020603050405020304" pitchFamily="18" charset="0"/>
                <a:cs typeface="Times New Roman" panose="02020603050405020304" pitchFamily="18" charset="0"/>
              </a:rPr>
              <a:t>kantoorfunctie</a:t>
            </a:r>
            <a:r>
              <a:rPr lang="nl-NL" dirty="0">
                <a:latin typeface="Book Antiqua" panose="02040602050305030304" pitchFamily="18" charset="0"/>
                <a:ea typeface="Times New Roman" panose="02020603050405020304" pitchFamily="18" charset="0"/>
                <a:cs typeface="Times New Roman" panose="02020603050405020304" pitchFamily="18" charset="0"/>
              </a:rPr>
              <a:t> geschikt te maken.</a:t>
            </a:r>
            <a:endParaRPr lang="nl-NL" dirty="0"/>
          </a:p>
        </p:txBody>
      </p:sp>
      <p:pic>
        <p:nvPicPr>
          <p:cNvPr id="7" name="Afbeelding 6">
            <a:extLst>
              <a:ext uri="{FF2B5EF4-FFF2-40B4-BE49-F238E27FC236}">
                <a16:creationId xmlns="" xmlns:a16="http://schemas.microsoft.com/office/drawing/2014/main" id="{BF92E169-AE8F-4492-B07D-D32F1CF9D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80071"/>
            <a:ext cx="1368152" cy="1594615"/>
          </a:xfrm>
          <a:prstGeom prst="rect">
            <a:avLst/>
          </a:prstGeom>
        </p:spPr>
      </p:pic>
    </p:spTree>
    <p:extLst>
      <p:ext uri="{BB962C8B-B14F-4D97-AF65-F5344CB8AC3E}">
        <p14:creationId xmlns:p14="http://schemas.microsoft.com/office/powerpoint/2010/main" val="341330897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sp>
        <p:nvSpPr>
          <p:cNvPr id="24" name="Tijdelijke aanduiding voor inhoud 1">
            <a:extLst>
              <a:ext uri="{FF2B5EF4-FFF2-40B4-BE49-F238E27FC236}">
                <a16:creationId xmlns="" xmlns:a16="http://schemas.microsoft.com/office/drawing/2014/main" id="{B2B2DD0B-8E20-4475-A0EB-F26DEDE0C5E3}"/>
              </a:ext>
            </a:extLst>
          </p:cNvPr>
          <p:cNvSpPr>
            <a:spLocks noGrp="1"/>
          </p:cNvSpPr>
          <p:nvPr>
            <p:ph idx="1"/>
          </p:nvPr>
        </p:nvSpPr>
        <p:spPr>
          <a:xfrm>
            <a:off x="215900" y="1484313"/>
            <a:ext cx="8642350" cy="648543"/>
          </a:xfrm>
        </p:spPr>
        <p:txBody>
          <a:bodyPr/>
          <a:lstStyle/>
          <a:p>
            <a:r>
              <a:rPr lang="nl-NL" sz="1600" b="1" dirty="0"/>
              <a:t>Omgekeerde Don Bosco benadering bij transformatie?</a:t>
            </a:r>
            <a:endParaRPr lang="nl-NL" sz="1600" dirty="0"/>
          </a:p>
          <a:p>
            <a:endParaRPr lang="nl-NL" dirty="0"/>
          </a:p>
        </p:txBody>
      </p:sp>
      <p:sp>
        <p:nvSpPr>
          <p:cNvPr id="33" name="Tijdelijke aanduiding voor inhoud 1">
            <a:extLst>
              <a:ext uri="{FF2B5EF4-FFF2-40B4-BE49-F238E27FC236}">
                <a16:creationId xmlns="" xmlns:a16="http://schemas.microsoft.com/office/drawing/2014/main" id="{5A388FDC-95B1-4BB6-935F-A60206336388}"/>
              </a:ext>
            </a:extLst>
          </p:cNvPr>
          <p:cNvSpPr txBox="1">
            <a:spLocks/>
          </p:cNvSpPr>
          <p:nvPr/>
        </p:nvSpPr>
        <p:spPr bwMode="auto">
          <a:xfrm>
            <a:off x="250825" y="4592101"/>
            <a:ext cx="8642350" cy="44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rgbClr val="004797"/>
              </a:buClr>
              <a:defRPr sz="2200" kern="1200">
                <a:solidFill>
                  <a:schemeClr val="tx1"/>
                </a:solidFill>
                <a:latin typeface="Arial" pitchFamily="34" charset="0"/>
                <a:ea typeface="Geneva" charset="0"/>
                <a:cs typeface="Arial" pitchFamily="34" charset="0"/>
              </a:defRPr>
            </a:lvl1pPr>
            <a:lvl2pPr marL="742950" indent="-285750" algn="l" rtl="0" eaLnBrk="0" fontAlgn="base" hangingPunct="0">
              <a:spcBef>
                <a:spcPct val="20000"/>
              </a:spcBef>
              <a:spcAft>
                <a:spcPct val="0"/>
              </a:spcAft>
              <a:buClr>
                <a:srgbClr val="004797"/>
              </a:buClr>
              <a:buFont typeface="Arial" pitchFamily="34" charset="0"/>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rgbClr val="004797"/>
              </a:buClr>
              <a:buFont typeface="Arial" pitchFamily="34"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nl-NL" sz="1800" dirty="0"/>
              <a:t>Eerdere verkrijging gaat op in latere transformatie(prestatie)?</a:t>
            </a:r>
          </a:p>
        </p:txBody>
      </p:sp>
      <p:pic>
        <p:nvPicPr>
          <p:cNvPr id="3" name="Afbeelding 2">
            <a:extLst>
              <a:ext uri="{FF2B5EF4-FFF2-40B4-BE49-F238E27FC236}">
                <a16:creationId xmlns="" xmlns:a16="http://schemas.microsoft.com/office/drawing/2014/main" id="{A6A00AF9-854D-4B30-9815-AEE6CFAEC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37" y="2132856"/>
            <a:ext cx="5499582" cy="2258968"/>
          </a:xfrm>
          <a:prstGeom prst="rect">
            <a:avLst/>
          </a:prstGeom>
        </p:spPr>
      </p:pic>
      <p:sp>
        <p:nvSpPr>
          <p:cNvPr id="4" name="Rechthoek 3">
            <a:extLst>
              <a:ext uri="{FF2B5EF4-FFF2-40B4-BE49-F238E27FC236}">
                <a16:creationId xmlns="" xmlns:a16="http://schemas.microsoft.com/office/drawing/2014/main" id="{B9C0C4CD-2779-4268-A171-51DDA93DDF98}"/>
              </a:ext>
            </a:extLst>
          </p:cNvPr>
          <p:cNvSpPr/>
          <p:nvPr/>
        </p:nvSpPr>
        <p:spPr>
          <a:xfrm>
            <a:off x="2123728" y="5522325"/>
            <a:ext cx="4572000" cy="369332"/>
          </a:xfrm>
          <a:prstGeom prst="rect">
            <a:avLst/>
          </a:prstGeom>
        </p:spPr>
        <p:txBody>
          <a:bodyPr>
            <a:spAutoFit/>
          </a:bodyPr>
          <a:lstStyle/>
          <a:p>
            <a:pPr algn="ctr"/>
            <a:r>
              <a:rPr lang="nl-NL" dirty="0"/>
              <a:t>M.a.w. aansluiten bij het beoogde gebruik?</a:t>
            </a:r>
          </a:p>
        </p:txBody>
      </p:sp>
    </p:spTree>
    <p:extLst>
      <p:ext uri="{BB962C8B-B14F-4D97-AF65-F5344CB8AC3E}">
        <p14:creationId xmlns:p14="http://schemas.microsoft.com/office/powerpoint/2010/main" val="379493068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Stellingen</a:t>
            </a:r>
          </a:p>
        </p:txBody>
      </p:sp>
      <p:sp>
        <p:nvSpPr>
          <p:cNvPr id="24" name="Tijdelijke aanduiding voor inhoud 1">
            <a:extLst>
              <a:ext uri="{FF2B5EF4-FFF2-40B4-BE49-F238E27FC236}">
                <a16:creationId xmlns="" xmlns:a16="http://schemas.microsoft.com/office/drawing/2014/main" id="{B2B2DD0B-8E20-4475-A0EB-F26DEDE0C5E3}"/>
              </a:ext>
            </a:extLst>
          </p:cNvPr>
          <p:cNvSpPr>
            <a:spLocks noGrp="1"/>
          </p:cNvSpPr>
          <p:nvPr>
            <p:ph idx="1"/>
          </p:nvPr>
        </p:nvSpPr>
        <p:spPr>
          <a:xfrm>
            <a:off x="215900" y="1916361"/>
            <a:ext cx="8642350" cy="2808783"/>
          </a:xfrm>
        </p:spPr>
        <p:txBody>
          <a:bodyPr/>
          <a:lstStyle/>
          <a:p>
            <a:pPr marL="457200" indent="-457200">
              <a:buFont typeface="Arial" panose="020B0604020202020204" pitchFamily="34" charset="0"/>
              <a:buChar char="•"/>
            </a:pPr>
            <a:r>
              <a:rPr lang="nl-NL" sz="2000" dirty="0"/>
              <a:t>Indien bij transformatie naar woningen het point of no return is bereikt en het object niet eenvoudig voor de oorspronkelijk functie geschikt kan worden gemaakt, is (nog) geen sprake van een woning. De publiekrechtelijke bestemming is dan niet relevant.</a:t>
            </a:r>
          </a:p>
          <a:p>
            <a:pPr marL="0" indent="0"/>
            <a:endParaRPr lang="nl-NL" sz="2000" dirty="0"/>
          </a:p>
          <a:p>
            <a:pPr marL="457200" indent="-457200">
              <a:buFont typeface="Arial" panose="020B0604020202020204" pitchFamily="34" charset="0"/>
              <a:buChar char="•"/>
            </a:pPr>
            <a:r>
              <a:rPr lang="nl-NL" sz="2000" dirty="0"/>
              <a:t>Een ‘omgekeerde’ Don Bosco benadering bij transformatie naar woningen hoort niet thuis in de overdrachtsbelasting.</a:t>
            </a:r>
          </a:p>
          <a:p>
            <a:endParaRPr lang="nl-NL" sz="2800" dirty="0"/>
          </a:p>
        </p:txBody>
      </p:sp>
    </p:spTree>
    <p:extLst>
      <p:ext uri="{BB962C8B-B14F-4D97-AF65-F5344CB8AC3E}">
        <p14:creationId xmlns:p14="http://schemas.microsoft.com/office/powerpoint/2010/main" val="131741253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 xmlns:a16="http://schemas.microsoft.com/office/drawing/2014/main" id="{DC84E08F-3D73-4C82-8096-EB757F543A93}"/>
              </a:ext>
            </a:extLst>
          </p:cNvPr>
          <p:cNvSpPr>
            <a:spLocks noGrp="1"/>
          </p:cNvSpPr>
          <p:nvPr>
            <p:ph type="title"/>
          </p:nvPr>
        </p:nvSpPr>
        <p:spPr>
          <a:xfrm>
            <a:off x="215900" y="549275"/>
            <a:ext cx="8642350" cy="658813"/>
          </a:xfrm>
        </p:spPr>
        <p:txBody>
          <a:bodyPr/>
          <a:lstStyle/>
          <a:p>
            <a:r>
              <a:rPr lang="nl-NL" dirty="0">
                <a:ea typeface="Geneva" pitchFamily="124" charset="-128"/>
              </a:rPr>
              <a:t>Wat is een woning?</a:t>
            </a:r>
          </a:p>
        </p:txBody>
      </p:sp>
      <p:pic>
        <p:nvPicPr>
          <p:cNvPr id="9" name="Afbeelding 8">
            <a:extLst>
              <a:ext uri="{FF2B5EF4-FFF2-40B4-BE49-F238E27FC236}">
                <a16:creationId xmlns="" xmlns:a16="http://schemas.microsoft.com/office/drawing/2014/main" id="{5251BF7C-F6C8-4EA6-9522-C86D20BB0A16}"/>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5160" r="2650" b="1316"/>
          <a:stretch/>
        </p:blipFill>
        <p:spPr>
          <a:xfrm>
            <a:off x="395536" y="1317662"/>
            <a:ext cx="2232248" cy="2962802"/>
          </a:xfrm>
          <a:prstGeom prst="rect">
            <a:avLst/>
          </a:prstGeom>
        </p:spPr>
      </p:pic>
      <p:pic>
        <p:nvPicPr>
          <p:cNvPr id="13" name="Afbeelding 12">
            <a:extLst>
              <a:ext uri="{FF2B5EF4-FFF2-40B4-BE49-F238E27FC236}">
                <a16:creationId xmlns="" xmlns:a16="http://schemas.microsoft.com/office/drawing/2014/main" id="{28FDBDB7-354D-4364-A0E2-561787113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3573016"/>
            <a:ext cx="3388047" cy="2256681"/>
          </a:xfrm>
          <a:prstGeom prst="rect">
            <a:avLst/>
          </a:prstGeom>
        </p:spPr>
      </p:pic>
      <p:pic>
        <p:nvPicPr>
          <p:cNvPr id="15" name="Afbeelding 14">
            <a:extLst>
              <a:ext uri="{FF2B5EF4-FFF2-40B4-BE49-F238E27FC236}">
                <a16:creationId xmlns="" xmlns:a16="http://schemas.microsoft.com/office/drawing/2014/main" id="{AE6A3B24-D82C-4409-B3F1-2376DF84F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833" y="1628800"/>
            <a:ext cx="4011877" cy="2256681"/>
          </a:xfrm>
          <a:prstGeom prst="rect">
            <a:avLst/>
          </a:prstGeom>
        </p:spPr>
      </p:pic>
      <p:sp>
        <p:nvSpPr>
          <p:cNvPr id="30" name="Title 1">
            <a:extLst>
              <a:ext uri="{FF2B5EF4-FFF2-40B4-BE49-F238E27FC236}">
                <a16:creationId xmlns="" xmlns:a16="http://schemas.microsoft.com/office/drawing/2014/main" id="{A235B471-FE08-4101-8564-D9F6BCECF0A3}"/>
              </a:ext>
            </a:extLst>
          </p:cNvPr>
          <p:cNvSpPr txBox="1">
            <a:spLocks/>
          </p:cNvSpPr>
          <p:nvPr/>
        </p:nvSpPr>
        <p:spPr bwMode="auto">
          <a:xfrm>
            <a:off x="179512" y="548680"/>
            <a:ext cx="8642350" cy="658813"/>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kern="1200">
                <a:solidFill>
                  <a:srgbClr val="004797"/>
                </a:solidFill>
                <a:latin typeface="Arial" pitchFamily="34" charset="0"/>
                <a:ea typeface="Geneva" charset="0"/>
                <a:cs typeface="Arial" pitchFamily="34" charset="0"/>
              </a:defRPr>
            </a:lvl1pPr>
            <a:lvl2pPr algn="l" rtl="0" eaLnBrk="0" fontAlgn="base" hangingPunct="0">
              <a:spcBef>
                <a:spcPct val="0"/>
              </a:spcBef>
              <a:spcAft>
                <a:spcPct val="0"/>
              </a:spcAft>
              <a:defRPr sz="2600" b="1">
                <a:solidFill>
                  <a:srgbClr val="004797"/>
                </a:solidFill>
                <a:latin typeface="Arial" charset="0"/>
                <a:ea typeface="Geneva" charset="0"/>
                <a:cs typeface="Arial" charset="0"/>
              </a:defRPr>
            </a:lvl2pPr>
            <a:lvl3pPr algn="l" rtl="0" eaLnBrk="0" fontAlgn="base" hangingPunct="0">
              <a:spcBef>
                <a:spcPct val="0"/>
              </a:spcBef>
              <a:spcAft>
                <a:spcPct val="0"/>
              </a:spcAft>
              <a:defRPr sz="2600" b="1">
                <a:solidFill>
                  <a:srgbClr val="004797"/>
                </a:solidFill>
                <a:latin typeface="Arial" charset="0"/>
                <a:ea typeface="Geneva" charset="0"/>
                <a:cs typeface="Arial" charset="0"/>
              </a:defRPr>
            </a:lvl3pPr>
            <a:lvl4pPr algn="l" rtl="0" eaLnBrk="0" fontAlgn="base" hangingPunct="0">
              <a:spcBef>
                <a:spcPct val="0"/>
              </a:spcBef>
              <a:spcAft>
                <a:spcPct val="0"/>
              </a:spcAft>
              <a:defRPr sz="2600" b="1">
                <a:solidFill>
                  <a:srgbClr val="004797"/>
                </a:solidFill>
                <a:latin typeface="Arial" charset="0"/>
                <a:ea typeface="Geneva" charset="0"/>
                <a:cs typeface="Arial" charset="0"/>
              </a:defRPr>
            </a:lvl4pPr>
            <a:lvl5pPr algn="l" rtl="0" eaLnBrk="0" fontAlgn="base" hangingPunct="0">
              <a:spcBef>
                <a:spcPct val="0"/>
              </a:spcBef>
              <a:spcAft>
                <a:spcPct val="0"/>
              </a:spcAft>
              <a:defRPr sz="2600" b="1">
                <a:solidFill>
                  <a:srgbClr val="004797"/>
                </a:solidFill>
                <a:latin typeface="Arial" charset="0"/>
                <a:ea typeface="Geneva" charset="0"/>
                <a:cs typeface="Arial" charset="0"/>
              </a:defRPr>
            </a:lvl5pPr>
            <a:lvl6pPr marL="457200" algn="l" rtl="0" fontAlgn="base">
              <a:spcBef>
                <a:spcPct val="0"/>
              </a:spcBef>
              <a:spcAft>
                <a:spcPct val="0"/>
              </a:spcAft>
              <a:defRPr sz="2600" b="1">
                <a:solidFill>
                  <a:srgbClr val="004797"/>
                </a:solidFill>
                <a:latin typeface="Arial" charset="0"/>
                <a:cs typeface="Arial" charset="0"/>
              </a:defRPr>
            </a:lvl6pPr>
            <a:lvl7pPr marL="914400" algn="l" rtl="0" fontAlgn="base">
              <a:spcBef>
                <a:spcPct val="0"/>
              </a:spcBef>
              <a:spcAft>
                <a:spcPct val="0"/>
              </a:spcAft>
              <a:defRPr sz="2600" b="1">
                <a:solidFill>
                  <a:srgbClr val="004797"/>
                </a:solidFill>
                <a:latin typeface="Arial" charset="0"/>
                <a:cs typeface="Arial" charset="0"/>
              </a:defRPr>
            </a:lvl7pPr>
            <a:lvl8pPr marL="1371600" algn="l" rtl="0" fontAlgn="base">
              <a:spcBef>
                <a:spcPct val="0"/>
              </a:spcBef>
              <a:spcAft>
                <a:spcPct val="0"/>
              </a:spcAft>
              <a:defRPr sz="2600" b="1">
                <a:solidFill>
                  <a:srgbClr val="004797"/>
                </a:solidFill>
                <a:latin typeface="Arial" charset="0"/>
                <a:cs typeface="Arial" charset="0"/>
              </a:defRPr>
            </a:lvl8pPr>
            <a:lvl9pPr marL="1828800" algn="l" rtl="0" fontAlgn="base">
              <a:spcBef>
                <a:spcPct val="0"/>
              </a:spcBef>
              <a:spcAft>
                <a:spcPct val="0"/>
              </a:spcAft>
              <a:defRPr sz="2600" b="1">
                <a:solidFill>
                  <a:srgbClr val="004797"/>
                </a:solidFill>
                <a:latin typeface="Arial" charset="0"/>
                <a:cs typeface="Arial" charset="0"/>
              </a:defRPr>
            </a:lvl9pPr>
          </a:lstStyle>
          <a:p>
            <a:r>
              <a:rPr lang="nl-NL" dirty="0">
                <a:ea typeface="Geneva" pitchFamily="124" charset="-128"/>
              </a:rPr>
              <a:t>Wanneer is een woning?</a:t>
            </a:r>
          </a:p>
        </p:txBody>
      </p:sp>
    </p:spTree>
    <p:extLst>
      <p:ext uri="{BB962C8B-B14F-4D97-AF65-F5344CB8AC3E}">
        <p14:creationId xmlns:p14="http://schemas.microsoft.com/office/powerpoint/2010/main" val="37449420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 xmlns:a16="http://schemas.microsoft.com/office/drawing/2014/main" id="{6799B17E-024F-40CC-94BA-C0928AD79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00" y="2598669"/>
            <a:ext cx="3705820" cy="2841129"/>
          </a:xfrm>
          <a:prstGeom prst="rect">
            <a:avLst/>
          </a:prstGeom>
        </p:spPr>
      </p:pic>
      <p:grpSp>
        <p:nvGrpSpPr>
          <p:cNvPr id="2" name="Groep 1"/>
          <p:cNvGrpSpPr/>
          <p:nvPr/>
        </p:nvGrpSpPr>
        <p:grpSpPr>
          <a:xfrm>
            <a:off x="3722928" y="3103254"/>
            <a:ext cx="4691499" cy="391992"/>
            <a:chOff x="3728852" y="2311166"/>
            <a:chExt cx="4691499" cy="391992"/>
          </a:xfrm>
        </p:grpSpPr>
        <p:sp>
          <p:nvSpPr>
            <p:cNvPr id="25" name="Tekstvak 24"/>
            <p:cNvSpPr txBox="1"/>
            <p:nvPr/>
          </p:nvSpPr>
          <p:spPr>
            <a:xfrm>
              <a:off x="5014610" y="2364604"/>
              <a:ext cx="3405741" cy="338554"/>
            </a:xfrm>
            <a:prstGeom prst="rect">
              <a:avLst/>
            </a:prstGeom>
            <a:noFill/>
          </p:spPr>
          <p:txBody>
            <a:bodyPr wrap="none" rtlCol="0">
              <a:spAutoFit/>
            </a:bodyPr>
            <a:lstStyle/>
            <a:p>
              <a:r>
                <a:rPr lang="nl-NL" sz="1600" dirty="0">
                  <a:latin typeface="+mj-lt"/>
                </a:rPr>
                <a:t>Naar zijn aard bestemd voor bewoning</a:t>
              </a:r>
            </a:p>
          </p:txBody>
        </p:sp>
        <p:sp>
          <p:nvSpPr>
            <p:cNvPr id="26" name="PIJL-RECHTS 15"/>
            <p:cNvSpPr/>
            <p:nvPr/>
          </p:nvSpPr>
          <p:spPr>
            <a:xfrm>
              <a:off x="3728852" y="2311166"/>
              <a:ext cx="748145" cy="36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Groep 2"/>
          <p:cNvGrpSpPr/>
          <p:nvPr/>
        </p:nvGrpSpPr>
        <p:grpSpPr>
          <a:xfrm>
            <a:off x="3722928" y="3627242"/>
            <a:ext cx="4574158" cy="391992"/>
            <a:chOff x="3726878" y="2835154"/>
            <a:chExt cx="4574158" cy="391992"/>
          </a:xfrm>
        </p:grpSpPr>
        <p:sp>
          <p:nvSpPr>
            <p:cNvPr id="34" name="Tekstvak 33"/>
            <p:cNvSpPr txBox="1"/>
            <p:nvPr/>
          </p:nvSpPr>
          <p:spPr>
            <a:xfrm>
              <a:off x="5012635" y="2888592"/>
              <a:ext cx="3288401" cy="338554"/>
            </a:xfrm>
            <a:prstGeom prst="rect">
              <a:avLst/>
            </a:prstGeom>
            <a:noFill/>
          </p:spPr>
          <p:txBody>
            <a:bodyPr wrap="none" rtlCol="0">
              <a:spAutoFit/>
            </a:bodyPr>
            <a:lstStyle/>
            <a:p>
              <a:r>
                <a:rPr lang="nl-NL" sz="1600" dirty="0">
                  <a:latin typeface="+mj-lt"/>
                </a:rPr>
                <a:t>Gebruik en geschiktheid niet relevant</a:t>
              </a:r>
            </a:p>
          </p:txBody>
        </p:sp>
        <p:sp>
          <p:nvSpPr>
            <p:cNvPr id="35" name="PIJL-RECHTS 17"/>
            <p:cNvSpPr/>
            <p:nvPr/>
          </p:nvSpPr>
          <p:spPr>
            <a:xfrm>
              <a:off x="3726878" y="2835154"/>
              <a:ext cx="748145" cy="36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grpSp>
      <p:grpSp>
        <p:nvGrpSpPr>
          <p:cNvPr id="4" name="Groep 3"/>
          <p:cNvGrpSpPr/>
          <p:nvPr/>
        </p:nvGrpSpPr>
        <p:grpSpPr>
          <a:xfrm>
            <a:off x="3722928" y="4133417"/>
            <a:ext cx="4252594" cy="391992"/>
            <a:chOff x="3724903" y="3341329"/>
            <a:chExt cx="4252594" cy="391992"/>
          </a:xfrm>
        </p:grpSpPr>
        <p:sp>
          <p:nvSpPr>
            <p:cNvPr id="36" name="Tekstvak 35"/>
            <p:cNvSpPr txBox="1"/>
            <p:nvPr/>
          </p:nvSpPr>
          <p:spPr>
            <a:xfrm>
              <a:off x="5010659" y="3394767"/>
              <a:ext cx="2966838" cy="338554"/>
            </a:xfrm>
            <a:prstGeom prst="rect">
              <a:avLst/>
            </a:prstGeom>
            <a:noFill/>
          </p:spPr>
          <p:txBody>
            <a:bodyPr wrap="none" rtlCol="0">
              <a:spAutoFit/>
            </a:bodyPr>
            <a:lstStyle/>
            <a:p>
              <a:r>
                <a:rPr lang="nl-NL" sz="1600" dirty="0">
                  <a:latin typeface="+mj-lt"/>
                </a:rPr>
                <a:t>Hoedanigheid koper niet relevant</a:t>
              </a:r>
            </a:p>
          </p:txBody>
        </p:sp>
        <p:sp>
          <p:nvSpPr>
            <p:cNvPr id="37" name="PIJL-RECHTS 19"/>
            <p:cNvSpPr/>
            <p:nvPr/>
          </p:nvSpPr>
          <p:spPr>
            <a:xfrm>
              <a:off x="3724903" y="3341329"/>
              <a:ext cx="748145" cy="36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grpSp>
      <p:grpSp>
        <p:nvGrpSpPr>
          <p:cNvPr id="5" name="Groep 4"/>
          <p:cNvGrpSpPr/>
          <p:nvPr/>
        </p:nvGrpSpPr>
        <p:grpSpPr>
          <a:xfrm>
            <a:off x="3722928" y="4666311"/>
            <a:ext cx="3976943" cy="391991"/>
            <a:chOff x="3722928" y="3874223"/>
            <a:chExt cx="3976943" cy="391991"/>
          </a:xfrm>
        </p:grpSpPr>
        <p:sp>
          <p:nvSpPr>
            <p:cNvPr id="38" name="Tekstvak 37"/>
            <p:cNvSpPr txBox="1"/>
            <p:nvPr/>
          </p:nvSpPr>
          <p:spPr>
            <a:xfrm>
              <a:off x="5008685" y="3927660"/>
              <a:ext cx="2691186" cy="338554"/>
            </a:xfrm>
            <a:prstGeom prst="rect">
              <a:avLst/>
            </a:prstGeom>
            <a:noFill/>
          </p:spPr>
          <p:txBody>
            <a:bodyPr wrap="none" rtlCol="0">
              <a:spAutoFit/>
            </a:bodyPr>
            <a:lstStyle/>
            <a:p>
              <a:r>
                <a:rPr lang="nl-NL" sz="1600" dirty="0">
                  <a:latin typeface="+mj-lt"/>
                </a:rPr>
                <a:t>Beoogde gebruik niet relevant</a:t>
              </a:r>
            </a:p>
          </p:txBody>
        </p:sp>
        <p:sp>
          <p:nvSpPr>
            <p:cNvPr id="39" name="PIJL-RECHTS 21"/>
            <p:cNvSpPr/>
            <p:nvPr/>
          </p:nvSpPr>
          <p:spPr>
            <a:xfrm>
              <a:off x="3722928" y="3874223"/>
              <a:ext cx="748145" cy="36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grpSp>
      <p:sp>
        <p:nvSpPr>
          <p:cNvPr id="19" name="Tijdelijke aanduiding voor inhoud 1">
            <a:extLst>
              <a:ext uri="{FF2B5EF4-FFF2-40B4-BE49-F238E27FC236}">
                <a16:creationId xmlns="" xmlns:a16="http://schemas.microsoft.com/office/drawing/2014/main" id="{08F78067-3ABF-4A98-AAD3-C642C1842157}"/>
              </a:ext>
            </a:extLst>
          </p:cNvPr>
          <p:cNvSpPr>
            <a:spLocks noGrp="1"/>
          </p:cNvSpPr>
          <p:nvPr>
            <p:ph idx="1"/>
          </p:nvPr>
        </p:nvSpPr>
        <p:spPr>
          <a:xfrm>
            <a:off x="215900" y="1484313"/>
            <a:ext cx="8642350" cy="648543"/>
          </a:xfrm>
        </p:spPr>
        <p:txBody>
          <a:bodyPr/>
          <a:lstStyle/>
          <a:p>
            <a:r>
              <a:rPr lang="nl-NL" sz="1600" b="1" dirty="0"/>
              <a:t>Art. 14 WBR / Wetsgeschiedenis / Vragen notariaat</a:t>
            </a:r>
          </a:p>
          <a:p>
            <a:endParaRPr lang="nl-NL" sz="1600" b="1" dirty="0"/>
          </a:p>
          <a:p>
            <a:endParaRPr lang="nl-NL" sz="1600" b="1" dirty="0"/>
          </a:p>
          <a:p>
            <a:endParaRPr lang="nl-NL" sz="1600" b="1" dirty="0"/>
          </a:p>
        </p:txBody>
      </p:sp>
      <p:sp>
        <p:nvSpPr>
          <p:cNvPr id="20" name="Title 1">
            <a:extLst>
              <a:ext uri="{FF2B5EF4-FFF2-40B4-BE49-F238E27FC236}">
                <a16:creationId xmlns="" xmlns:a16="http://schemas.microsoft.com/office/drawing/2014/main" id="{DC84E08F-3D73-4C82-8096-EB757F543A93}"/>
              </a:ext>
            </a:extLst>
          </p:cNvPr>
          <p:cNvSpPr>
            <a:spLocks noGrp="1"/>
          </p:cNvSpPr>
          <p:nvPr>
            <p:ph type="title"/>
          </p:nvPr>
        </p:nvSpPr>
        <p:spPr>
          <a:xfrm>
            <a:off x="215900" y="549275"/>
            <a:ext cx="8642350" cy="658813"/>
          </a:xfrm>
        </p:spPr>
        <p:txBody>
          <a:bodyPr/>
          <a:lstStyle/>
          <a:p>
            <a:r>
              <a:rPr lang="nl-NL" dirty="0">
                <a:ea typeface="Geneva" pitchFamily="124" charset="-128"/>
              </a:rPr>
              <a:t>Wat is een woning</a:t>
            </a:r>
          </a:p>
        </p:txBody>
      </p:sp>
      <p:grpSp>
        <p:nvGrpSpPr>
          <p:cNvPr id="18" name="Groep 17">
            <a:extLst>
              <a:ext uri="{FF2B5EF4-FFF2-40B4-BE49-F238E27FC236}">
                <a16:creationId xmlns="" xmlns:a16="http://schemas.microsoft.com/office/drawing/2014/main" id="{31A6C142-FB21-477A-9C19-325E2EC772B1}"/>
              </a:ext>
            </a:extLst>
          </p:cNvPr>
          <p:cNvGrpSpPr/>
          <p:nvPr/>
        </p:nvGrpSpPr>
        <p:grpSpPr>
          <a:xfrm>
            <a:off x="3722928" y="5157192"/>
            <a:ext cx="5588473" cy="391991"/>
            <a:chOff x="3722928" y="3874223"/>
            <a:chExt cx="5588473" cy="391991"/>
          </a:xfrm>
        </p:grpSpPr>
        <p:sp>
          <p:nvSpPr>
            <p:cNvPr id="21" name="Tekstvak 20">
              <a:extLst>
                <a:ext uri="{FF2B5EF4-FFF2-40B4-BE49-F238E27FC236}">
                  <a16:creationId xmlns="" xmlns:a16="http://schemas.microsoft.com/office/drawing/2014/main" id="{47E92370-1521-44C0-A872-6AC401EEDDB3}"/>
                </a:ext>
              </a:extLst>
            </p:cNvPr>
            <p:cNvSpPr txBox="1"/>
            <p:nvPr/>
          </p:nvSpPr>
          <p:spPr>
            <a:xfrm>
              <a:off x="5008685" y="3927660"/>
              <a:ext cx="4302716" cy="338554"/>
            </a:xfrm>
            <a:prstGeom prst="rect">
              <a:avLst/>
            </a:prstGeom>
            <a:noFill/>
          </p:spPr>
          <p:txBody>
            <a:bodyPr wrap="none" rtlCol="0">
              <a:spAutoFit/>
            </a:bodyPr>
            <a:lstStyle/>
            <a:p>
              <a:r>
                <a:rPr lang="nl-NL" sz="1600" dirty="0">
                  <a:latin typeface="+mj-lt"/>
                </a:rPr>
                <a:t>Publiekrechtelijke bestemming mede van belang</a:t>
              </a:r>
            </a:p>
          </p:txBody>
        </p:sp>
        <p:sp>
          <p:nvSpPr>
            <p:cNvPr id="22" name="PIJL-RECHTS 21">
              <a:extLst>
                <a:ext uri="{FF2B5EF4-FFF2-40B4-BE49-F238E27FC236}">
                  <a16:creationId xmlns="" xmlns:a16="http://schemas.microsoft.com/office/drawing/2014/main" id="{DF84EBE9-78ED-46F3-8CAB-F591113F51EB}"/>
                </a:ext>
              </a:extLst>
            </p:cNvPr>
            <p:cNvSpPr/>
            <p:nvPr/>
          </p:nvSpPr>
          <p:spPr>
            <a:xfrm>
              <a:off x="3722928" y="3874223"/>
              <a:ext cx="748145" cy="36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grpSp>
    </p:spTree>
    <p:extLst>
      <p:ext uri="{BB962C8B-B14F-4D97-AF65-F5344CB8AC3E}">
        <p14:creationId xmlns:p14="http://schemas.microsoft.com/office/powerpoint/2010/main" val="13470600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 xmlns:a16="http://schemas.microsoft.com/office/drawing/2014/main" id="{0A8C756C-310E-46F9-A9B5-3C75D0F14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1" y="2678363"/>
            <a:ext cx="3955940" cy="2634395"/>
          </a:xfrm>
          <a:prstGeom prst="rect">
            <a:avLst/>
          </a:prstGeom>
        </p:spPr>
      </p:pic>
      <p:sp>
        <p:nvSpPr>
          <p:cNvPr id="25" name="Tekstvak 24"/>
          <p:cNvSpPr txBox="1"/>
          <p:nvPr/>
        </p:nvSpPr>
        <p:spPr>
          <a:xfrm>
            <a:off x="5014610" y="2636912"/>
            <a:ext cx="3870868" cy="369332"/>
          </a:xfrm>
          <a:prstGeom prst="rect">
            <a:avLst/>
          </a:prstGeom>
          <a:noFill/>
        </p:spPr>
        <p:txBody>
          <a:bodyPr wrap="none" rtlCol="0">
            <a:spAutoFit/>
          </a:bodyPr>
          <a:lstStyle/>
          <a:p>
            <a:r>
              <a:rPr lang="nl-NL" dirty="0">
                <a:latin typeface="+mj-lt"/>
              </a:rPr>
              <a:t>1) Ontworpen en gebouwd als woning?</a:t>
            </a:r>
          </a:p>
        </p:txBody>
      </p:sp>
      <p:sp>
        <p:nvSpPr>
          <p:cNvPr id="34" name="Tekstvak 33"/>
          <p:cNvSpPr txBox="1"/>
          <p:nvPr/>
        </p:nvSpPr>
        <p:spPr>
          <a:xfrm>
            <a:off x="5012635" y="3160900"/>
            <a:ext cx="3827138" cy="369332"/>
          </a:xfrm>
          <a:prstGeom prst="rect">
            <a:avLst/>
          </a:prstGeom>
          <a:noFill/>
        </p:spPr>
        <p:txBody>
          <a:bodyPr wrap="none" rtlCol="0">
            <a:spAutoFit/>
          </a:bodyPr>
          <a:lstStyle/>
          <a:p>
            <a:r>
              <a:rPr lang="nl-NL" dirty="0">
                <a:latin typeface="+mj-lt"/>
              </a:rPr>
              <a:t>(Gebruik en geschiktheid niet relevant)</a:t>
            </a:r>
          </a:p>
        </p:txBody>
      </p:sp>
      <p:sp>
        <p:nvSpPr>
          <p:cNvPr id="36" name="Tekstvak 35"/>
          <p:cNvSpPr txBox="1"/>
          <p:nvPr/>
        </p:nvSpPr>
        <p:spPr>
          <a:xfrm>
            <a:off x="5010659" y="3667075"/>
            <a:ext cx="3818802" cy="369332"/>
          </a:xfrm>
          <a:prstGeom prst="rect">
            <a:avLst/>
          </a:prstGeom>
          <a:noFill/>
        </p:spPr>
        <p:txBody>
          <a:bodyPr wrap="none" rtlCol="0">
            <a:spAutoFit/>
          </a:bodyPr>
          <a:lstStyle/>
          <a:p>
            <a:r>
              <a:rPr lang="nl-NL" dirty="0">
                <a:latin typeface="+mj-lt"/>
              </a:rPr>
              <a:t>2) Ingrijpende bouwkundige ingrepen?</a:t>
            </a:r>
          </a:p>
        </p:txBody>
      </p:sp>
      <p:sp>
        <p:nvSpPr>
          <p:cNvPr id="38" name="Tekstvak 37"/>
          <p:cNvSpPr txBox="1"/>
          <p:nvPr/>
        </p:nvSpPr>
        <p:spPr>
          <a:xfrm>
            <a:off x="5008685" y="4199968"/>
            <a:ext cx="3412216" cy="369332"/>
          </a:xfrm>
          <a:prstGeom prst="rect">
            <a:avLst/>
          </a:prstGeom>
          <a:noFill/>
        </p:spPr>
        <p:txBody>
          <a:bodyPr wrap="none" rtlCol="0">
            <a:spAutoFit/>
          </a:bodyPr>
          <a:lstStyle/>
          <a:p>
            <a:r>
              <a:rPr lang="nl-NL" dirty="0">
                <a:latin typeface="+mj-lt"/>
              </a:rPr>
              <a:t>3) Publiekrechtelijke bestemming?</a:t>
            </a:r>
          </a:p>
        </p:txBody>
      </p:sp>
      <p:sp>
        <p:nvSpPr>
          <p:cNvPr id="19" name="Tijdelijke aanduiding voor inhoud 1">
            <a:extLst>
              <a:ext uri="{FF2B5EF4-FFF2-40B4-BE49-F238E27FC236}">
                <a16:creationId xmlns="" xmlns:a16="http://schemas.microsoft.com/office/drawing/2014/main" id="{08F78067-3ABF-4A98-AAD3-C642C1842157}"/>
              </a:ext>
            </a:extLst>
          </p:cNvPr>
          <p:cNvSpPr>
            <a:spLocks noGrp="1"/>
          </p:cNvSpPr>
          <p:nvPr>
            <p:ph idx="1"/>
          </p:nvPr>
        </p:nvSpPr>
        <p:spPr>
          <a:xfrm>
            <a:off x="215900" y="1484313"/>
            <a:ext cx="8642350" cy="648543"/>
          </a:xfrm>
        </p:spPr>
        <p:txBody>
          <a:bodyPr/>
          <a:lstStyle/>
          <a:p>
            <a:r>
              <a:rPr lang="nl-NL" sz="1600" b="1" dirty="0">
                <a:sym typeface="Wingdings" panose="05000000000000000000" pitchFamily="2" charset="2"/>
              </a:rPr>
              <a:t>HR 24 februari 2017 (Stadsvilla, Boerderij en Tandartspraktijk)</a:t>
            </a:r>
            <a:endParaRPr lang="nl-NL" sz="1600" b="1" dirty="0"/>
          </a:p>
          <a:p>
            <a:endParaRPr lang="nl-NL" sz="1600" b="1" dirty="0"/>
          </a:p>
          <a:p>
            <a:endParaRPr lang="nl-NL" sz="1600" b="1" dirty="0"/>
          </a:p>
          <a:p>
            <a:endParaRPr lang="nl-NL" sz="1600" b="1" dirty="0"/>
          </a:p>
        </p:txBody>
      </p:sp>
      <p:sp>
        <p:nvSpPr>
          <p:cNvPr id="20" name="Title 1">
            <a:extLst>
              <a:ext uri="{FF2B5EF4-FFF2-40B4-BE49-F238E27FC236}">
                <a16:creationId xmlns="" xmlns:a16="http://schemas.microsoft.com/office/drawing/2014/main" id="{DC84E08F-3D73-4C82-8096-EB757F543A93}"/>
              </a:ext>
            </a:extLst>
          </p:cNvPr>
          <p:cNvSpPr>
            <a:spLocks noGrp="1"/>
          </p:cNvSpPr>
          <p:nvPr>
            <p:ph type="title"/>
          </p:nvPr>
        </p:nvSpPr>
        <p:spPr>
          <a:xfrm>
            <a:off x="215900" y="549275"/>
            <a:ext cx="8642350" cy="658813"/>
          </a:xfrm>
        </p:spPr>
        <p:txBody>
          <a:bodyPr/>
          <a:lstStyle/>
          <a:p>
            <a:r>
              <a:rPr lang="nl-NL" dirty="0">
                <a:ea typeface="Geneva" pitchFamily="124" charset="-128"/>
              </a:rPr>
              <a:t>Wat is een woning?</a:t>
            </a:r>
          </a:p>
        </p:txBody>
      </p:sp>
    </p:spTree>
    <p:extLst>
      <p:ext uri="{BB962C8B-B14F-4D97-AF65-F5344CB8AC3E}">
        <p14:creationId xmlns:p14="http://schemas.microsoft.com/office/powerpoint/2010/main" val="27458470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6"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a:extLst>
              <a:ext uri="{FF2B5EF4-FFF2-40B4-BE49-F238E27FC236}">
                <a16:creationId xmlns="" xmlns:a16="http://schemas.microsoft.com/office/drawing/2014/main" id="{312E2359-7CB7-425A-A387-B59C83613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51" y="2678363"/>
            <a:ext cx="3955940" cy="2634395"/>
          </a:xfrm>
          <a:prstGeom prst="rect">
            <a:avLst/>
          </a:prstGeom>
        </p:spPr>
      </p:pic>
      <p:sp>
        <p:nvSpPr>
          <p:cNvPr id="25" name="Tekstvak 24"/>
          <p:cNvSpPr txBox="1"/>
          <p:nvPr/>
        </p:nvSpPr>
        <p:spPr>
          <a:xfrm>
            <a:off x="5014610" y="3156692"/>
            <a:ext cx="3273910" cy="369332"/>
          </a:xfrm>
          <a:prstGeom prst="rect">
            <a:avLst/>
          </a:prstGeom>
          <a:noFill/>
        </p:spPr>
        <p:txBody>
          <a:bodyPr wrap="none" rtlCol="0">
            <a:spAutoFit/>
          </a:bodyPr>
          <a:lstStyle/>
          <a:p>
            <a:r>
              <a:rPr lang="nl-NL" dirty="0">
                <a:latin typeface="+mj-lt"/>
              </a:rPr>
              <a:t>Bestemd als verzorgingsinstelling</a:t>
            </a:r>
          </a:p>
        </p:txBody>
      </p:sp>
      <p:sp>
        <p:nvSpPr>
          <p:cNvPr id="34" name="Tekstvak 33"/>
          <p:cNvSpPr txBox="1"/>
          <p:nvPr/>
        </p:nvSpPr>
        <p:spPr>
          <a:xfrm>
            <a:off x="5012635" y="3680680"/>
            <a:ext cx="2684389" cy="369332"/>
          </a:xfrm>
          <a:prstGeom prst="rect">
            <a:avLst/>
          </a:prstGeom>
          <a:noFill/>
        </p:spPr>
        <p:txBody>
          <a:bodyPr wrap="none" rtlCol="0">
            <a:spAutoFit/>
          </a:bodyPr>
          <a:lstStyle/>
          <a:p>
            <a:r>
              <a:rPr lang="nl-NL" dirty="0">
                <a:latin typeface="+mj-lt"/>
              </a:rPr>
              <a:t>Feitelijk gebruik prevaleert</a:t>
            </a:r>
          </a:p>
        </p:txBody>
      </p:sp>
      <p:sp>
        <p:nvSpPr>
          <p:cNvPr id="36" name="Tekstvak 35"/>
          <p:cNvSpPr txBox="1"/>
          <p:nvPr/>
        </p:nvSpPr>
        <p:spPr>
          <a:xfrm>
            <a:off x="5010659" y="4186855"/>
            <a:ext cx="3052887" cy="369332"/>
          </a:xfrm>
          <a:prstGeom prst="rect">
            <a:avLst/>
          </a:prstGeom>
          <a:noFill/>
        </p:spPr>
        <p:txBody>
          <a:bodyPr wrap="none" rtlCol="0">
            <a:spAutoFit/>
          </a:bodyPr>
          <a:lstStyle/>
          <a:p>
            <a:r>
              <a:rPr lang="nl-NL" dirty="0">
                <a:latin typeface="+mj-lt"/>
              </a:rPr>
              <a:t>Aansluiting bij “negatieve lijst”</a:t>
            </a:r>
          </a:p>
        </p:txBody>
      </p:sp>
      <p:sp>
        <p:nvSpPr>
          <p:cNvPr id="19" name="Tijdelijke aanduiding voor inhoud 1">
            <a:extLst>
              <a:ext uri="{FF2B5EF4-FFF2-40B4-BE49-F238E27FC236}">
                <a16:creationId xmlns="" xmlns:a16="http://schemas.microsoft.com/office/drawing/2014/main" id="{08F78067-3ABF-4A98-AAD3-C642C1842157}"/>
              </a:ext>
            </a:extLst>
          </p:cNvPr>
          <p:cNvSpPr>
            <a:spLocks noGrp="1"/>
          </p:cNvSpPr>
          <p:nvPr>
            <p:ph idx="1"/>
          </p:nvPr>
        </p:nvSpPr>
        <p:spPr>
          <a:xfrm>
            <a:off x="215900" y="1484313"/>
            <a:ext cx="8642350" cy="648543"/>
          </a:xfrm>
        </p:spPr>
        <p:txBody>
          <a:bodyPr/>
          <a:lstStyle/>
          <a:p>
            <a:r>
              <a:rPr lang="nl-NL" sz="1600" b="1" dirty="0">
                <a:sym typeface="Wingdings" panose="05000000000000000000" pitchFamily="2" charset="2"/>
              </a:rPr>
              <a:t>HR 24 februari 2017 (Hospice)</a:t>
            </a:r>
            <a:endParaRPr lang="nl-NL" sz="1600" b="1" dirty="0"/>
          </a:p>
          <a:p>
            <a:endParaRPr lang="nl-NL" sz="1600" b="1" dirty="0"/>
          </a:p>
          <a:p>
            <a:endParaRPr lang="nl-NL" sz="1600" b="1" dirty="0"/>
          </a:p>
          <a:p>
            <a:endParaRPr lang="nl-NL" sz="1600" b="1" dirty="0"/>
          </a:p>
        </p:txBody>
      </p:sp>
      <p:sp>
        <p:nvSpPr>
          <p:cNvPr id="20" name="Title 1">
            <a:extLst>
              <a:ext uri="{FF2B5EF4-FFF2-40B4-BE49-F238E27FC236}">
                <a16:creationId xmlns="" xmlns:a16="http://schemas.microsoft.com/office/drawing/2014/main" id="{DC84E08F-3D73-4C82-8096-EB757F543A93}"/>
              </a:ext>
            </a:extLst>
          </p:cNvPr>
          <p:cNvSpPr>
            <a:spLocks noGrp="1"/>
          </p:cNvSpPr>
          <p:nvPr>
            <p:ph type="title"/>
          </p:nvPr>
        </p:nvSpPr>
        <p:spPr>
          <a:xfrm>
            <a:off x="215900" y="549275"/>
            <a:ext cx="8642350" cy="658813"/>
          </a:xfrm>
        </p:spPr>
        <p:txBody>
          <a:bodyPr/>
          <a:lstStyle/>
          <a:p>
            <a:r>
              <a:rPr lang="nl-NL" dirty="0">
                <a:ea typeface="Geneva" pitchFamily="124" charset="-128"/>
              </a:rPr>
              <a:t>Wat is een woning?</a:t>
            </a:r>
          </a:p>
        </p:txBody>
      </p:sp>
    </p:spTree>
    <p:extLst>
      <p:ext uri="{BB962C8B-B14F-4D97-AF65-F5344CB8AC3E}">
        <p14:creationId xmlns:p14="http://schemas.microsoft.com/office/powerpoint/2010/main" val="130381770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 xmlns:a16="http://schemas.microsoft.com/office/drawing/2014/main" id="{DC84E08F-3D73-4C82-8096-EB757F543A93}"/>
              </a:ext>
            </a:extLst>
          </p:cNvPr>
          <p:cNvSpPr>
            <a:spLocks noGrp="1"/>
          </p:cNvSpPr>
          <p:nvPr>
            <p:ph type="title"/>
          </p:nvPr>
        </p:nvSpPr>
        <p:spPr>
          <a:xfrm>
            <a:off x="215900" y="549275"/>
            <a:ext cx="8642350" cy="658813"/>
          </a:xfrm>
        </p:spPr>
        <p:txBody>
          <a:bodyPr/>
          <a:lstStyle/>
          <a:p>
            <a:r>
              <a:rPr lang="nl-NL" dirty="0">
                <a:ea typeface="Geneva" pitchFamily="124" charset="-128"/>
              </a:rPr>
              <a:t>Transformatie</a:t>
            </a:r>
          </a:p>
        </p:txBody>
      </p:sp>
      <p:pic>
        <p:nvPicPr>
          <p:cNvPr id="8" name="Afbeelding 7">
            <a:extLst>
              <a:ext uri="{FF2B5EF4-FFF2-40B4-BE49-F238E27FC236}">
                <a16:creationId xmlns="" xmlns:a16="http://schemas.microsoft.com/office/drawing/2014/main" id="{E4C6493D-43BC-493F-9965-A918BF036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69" y="1484784"/>
            <a:ext cx="7394462" cy="4150323"/>
          </a:xfrm>
          <a:prstGeom prst="rect">
            <a:avLst/>
          </a:prstGeom>
        </p:spPr>
      </p:pic>
    </p:spTree>
    <p:extLst>
      <p:ext uri="{BB962C8B-B14F-4D97-AF65-F5344CB8AC3E}">
        <p14:creationId xmlns:p14="http://schemas.microsoft.com/office/powerpoint/2010/main" val="282787171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pic>
        <p:nvPicPr>
          <p:cNvPr id="2" name="Afbeelding 1">
            <a:extLst>
              <a:ext uri="{FF2B5EF4-FFF2-40B4-BE49-F238E27FC236}">
                <a16:creationId xmlns="" xmlns:a16="http://schemas.microsoft.com/office/drawing/2014/main" id="{DB3A8A3F-3F75-4DD5-84CA-AA47E9653153}"/>
              </a:ext>
            </a:extLst>
          </p:cNvPr>
          <p:cNvPicPr>
            <a:picLocks noChangeAspect="1"/>
          </p:cNvPicPr>
          <p:nvPr/>
        </p:nvPicPr>
        <p:blipFill rotWithShape="1">
          <a:blip r:embed="rId3"/>
          <a:srcRect t="12201" r="1176" b="14911"/>
          <a:stretch/>
        </p:blipFill>
        <p:spPr>
          <a:xfrm>
            <a:off x="414870" y="1956003"/>
            <a:ext cx="8244408" cy="3420400"/>
          </a:xfrm>
          <a:prstGeom prst="rect">
            <a:avLst/>
          </a:prstGeom>
        </p:spPr>
      </p:pic>
    </p:spTree>
    <p:extLst>
      <p:ext uri="{BB962C8B-B14F-4D97-AF65-F5344CB8AC3E}">
        <p14:creationId xmlns:p14="http://schemas.microsoft.com/office/powerpoint/2010/main" val="133614139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pic>
        <p:nvPicPr>
          <p:cNvPr id="2" name="Afbeelding 1">
            <a:extLst>
              <a:ext uri="{FF2B5EF4-FFF2-40B4-BE49-F238E27FC236}">
                <a16:creationId xmlns="" xmlns:a16="http://schemas.microsoft.com/office/drawing/2014/main" id="{DB3A8A3F-3F75-4DD5-84CA-AA47E965315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trans="50000"/>
                    </a14:imgEffect>
                  </a14:imgLayer>
                </a14:imgProps>
              </a:ext>
            </a:extLst>
          </a:blip>
          <a:srcRect t="12201" r="1176" b="14911"/>
          <a:stretch/>
        </p:blipFill>
        <p:spPr>
          <a:xfrm>
            <a:off x="414870" y="1956003"/>
            <a:ext cx="8244408" cy="3420400"/>
          </a:xfrm>
          <a:prstGeom prst="rect">
            <a:avLst/>
          </a:prstGeom>
        </p:spPr>
      </p:pic>
      <p:sp>
        <p:nvSpPr>
          <p:cNvPr id="14" name="Tekstvak 13">
            <a:extLst>
              <a:ext uri="{FF2B5EF4-FFF2-40B4-BE49-F238E27FC236}">
                <a16:creationId xmlns="" xmlns:a16="http://schemas.microsoft.com/office/drawing/2014/main" id="{734F6D4A-C4D1-4228-B8E0-AFC5CD36479E}"/>
              </a:ext>
            </a:extLst>
          </p:cNvPr>
          <p:cNvSpPr txBox="1"/>
          <p:nvPr/>
        </p:nvSpPr>
        <p:spPr>
          <a:xfrm rot="21359399">
            <a:off x="1543549" y="1958044"/>
            <a:ext cx="5987051" cy="3416320"/>
          </a:xfrm>
          <a:prstGeom prst="rect">
            <a:avLst/>
          </a:prstGeom>
          <a:solidFill>
            <a:schemeClr val="bg1"/>
          </a:solidFill>
          <a:ln>
            <a:solidFill>
              <a:schemeClr val="tx1"/>
            </a:solidFill>
          </a:ln>
        </p:spPr>
        <p:txBody>
          <a:bodyPr wrap="square" rtlCol="0">
            <a:spAutoFit/>
          </a:bodyPr>
          <a:lstStyle/>
          <a:p>
            <a:r>
              <a:rPr lang="nl-NL" sz="2400" dirty="0">
                <a:latin typeface="Times New Roman" panose="02020603050405020304" pitchFamily="18" charset="0"/>
                <a:cs typeface="Times New Roman" panose="02020603050405020304" pitchFamily="18" charset="0"/>
              </a:rPr>
              <a:t>“Het complex is het eerste project binnen het klushuizenprogramma waarbij de gemeente Rotterdam verwaarloosd maatschappelijk vastgoed direct aan een groep particulieren heeft verkocht om zelf te renoveren en transformeren tot woningen. De transformatie van het gebouw was in 2016 al afgerond, in de afgelopen twee jaar zijn de kluswoningen voltooid.”</a:t>
            </a:r>
          </a:p>
        </p:txBody>
      </p:sp>
    </p:spTree>
    <p:extLst>
      <p:ext uri="{BB962C8B-B14F-4D97-AF65-F5344CB8AC3E}">
        <p14:creationId xmlns:p14="http://schemas.microsoft.com/office/powerpoint/2010/main" val="166679629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EE735AEF-7A4A-4E11-A0AE-29A267D7B860}"/>
              </a:ext>
            </a:extLst>
          </p:cNvPr>
          <p:cNvSpPr>
            <a:spLocks noGrp="1"/>
          </p:cNvSpPr>
          <p:nvPr>
            <p:ph type="title"/>
          </p:nvPr>
        </p:nvSpPr>
        <p:spPr/>
        <p:txBody>
          <a:bodyPr/>
          <a:lstStyle/>
          <a:p>
            <a:r>
              <a:rPr lang="nl-NL" dirty="0"/>
              <a:t>Transformatie</a:t>
            </a:r>
          </a:p>
        </p:txBody>
      </p:sp>
      <p:pic>
        <p:nvPicPr>
          <p:cNvPr id="2" name="Afbeelding 1">
            <a:extLst>
              <a:ext uri="{FF2B5EF4-FFF2-40B4-BE49-F238E27FC236}">
                <a16:creationId xmlns="" xmlns:a16="http://schemas.microsoft.com/office/drawing/2014/main" id="{DB3A8A3F-3F75-4DD5-84CA-AA47E965315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trans="50000"/>
                    </a14:imgEffect>
                  </a14:imgLayer>
                </a14:imgProps>
              </a:ext>
            </a:extLst>
          </a:blip>
          <a:srcRect t="12201" r="1176" b="14911"/>
          <a:stretch/>
        </p:blipFill>
        <p:spPr>
          <a:xfrm>
            <a:off x="414870" y="1956003"/>
            <a:ext cx="8244408" cy="3420400"/>
          </a:xfrm>
          <a:prstGeom prst="rect">
            <a:avLst/>
          </a:prstGeom>
        </p:spPr>
      </p:pic>
      <p:sp>
        <p:nvSpPr>
          <p:cNvPr id="14" name="Tekstvak 13">
            <a:extLst>
              <a:ext uri="{FF2B5EF4-FFF2-40B4-BE49-F238E27FC236}">
                <a16:creationId xmlns="" xmlns:a16="http://schemas.microsoft.com/office/drawing/2014/main" id="{734F6D4A-C4D1-4228-B8E0-AFC5CD36479E}"/>
              </a:ext>
            </a:extLst>
          </p:cNvPr>
          <p:cNvSpPr txBox="1"/>
          <p:nvPr/>
        </p:nvSpPr>
        <p:spPr>
          <a:xfrm rot="21359399">
            <a:off x="1543549" y="1958044"/>
            <a:ext cx="5987051" cy="3416320"/>
          </a:xfrm>
          <a:prstGeom prst="rect">
            <a:avLst/>
          </a:prstGeom>
          <a:solidFill>
            <a:schemeClr val="bg1"/>
          </a:solidFill>
          <a:ln>
            <a:solidFill>
              <a:schemeClr val="tx1"/>
            </a:solidFill>
          </a:ln>
        </p:spPr>
        <p:txBody>
          <a:bodyPr wrap="square" rtlCol="0">
            <a:spAutoFit/>
          </a:bodyPr>
          <a:lstStyle/>
          <a:p>
            <a:r>
              <a:rPr lang="nl-NL" sz="2400" dirty="0">
                <a:latin typeface="Times New Roman" panose="02020603050405020304" pitchFamily="18" charset="0"/>
                <a:cs typeface="Times New Roman" panose="02020603050405020304" pitchFamily="18" charset="0"/>
              </a:rPr>
              <a:t>“Het complex is het eerste project binnen het klushuizenprogramma waarbij de gemeente Rotterdam verwaarloosd maatschappelijk vastgoed direct aan een groep particulieren heeft verkocht om zelf te renoveren en transformeren tot woningen. </a:t>
            </a:r>
            <a:r>
              <a:rPr lang="nl-NL" sz="2400" u="sng" dirty="0">
                <a:latin typeface="Times New Roman" panose="02020603050405020304" pitchFamily="18" charset="0"/>
                <a:cs typeface="Times New Roman" panose="02020603050405020304" pitchFamily="18" charset="0"/>
              </a:rPr>
              <a:t>De transformatie van het gebouw was in 2016 al afgerond</a:t>
            </a:r>
            <a:r>
              <a:rPr lang="nl-NL" sz="2400" dirty="0">
                <a:latin typeface="Times New Roman" panose="02020603050405020304" pitchFamily="18" charset="0"/>
                <a:cs typeface="Times New Roman" panose="02020603050405020304" pitchFamily="18" charset="0"/>
              </a:rPr>
              <a:t>, in de afgelopen twee jaar zijn de kluswoningen voltooid.”</a:t>
            </a:r>
          </a:p>
        </p:txBody>
      </p:sp>
    </p:spTree>
    <p:extLst>
      <p:ext uri="{BB962C8B-B14F-4D97-AF65-F5344CB8AC3E}">
        <p14:creationId xmlns:p14="http://schemas.microsoft.com/office/powerpoint/2010/main" val="3391569766"/>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79043</TotalTime>
  <Words>760</Words>
  <Application>Microsoft Office PowerPoint</Application>
  <PresentationFormat>On-screen Show (4:3)</PresentationFormat>
  <Paragraphs>70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 Antiqua</vt:lpstr>
      <vt:lpstr>Calibri</vt:lpstr>
      <vt:lpstr>Geneva</vt:lpstr>
      <vt:lpstr>Times New Roman</vt:lpstr>
      <vt:lpstr>Wingdings</vt:lpstr>
      <vt:lpstr>Office Theme</vt:lpstr>
      <vt:lpstr>PowerPoint Presentation</vt:lpstr>
      <vt:lpstr>Wat is een woning?</vt:lpstr>
      <vt:lpstr>Wat is een woning</vt:lpstr>
      <vt:lpstr>Wat is een woning?</vt:lpstr>
      <vt:lpstr>Wat is een woning?</vt:lpstr>
      <vt:lpstr>Transformatie</vt:lpstr>
      <vt:lpstr>Transformatie</vt:lpstr>
      <vt:lpstr>Transformatie</vt:lpstr>
      <vt:lpstr>Transformatie</vt:lpstr>
      <vt:lpstr>Transformatie</vt:lpstr>
      <vt:lpstr>Transformatie</vt:lpstr>
      <vt:lpstr>Transformatie</vt:lpstr>
      <vt:lpstr>Transformatie</vt:lpstr>
      <vt:lpstr>Stellingen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Williams</dc:creator>
  <cp:lastModifiedBy>Astrid Hamers</cp:lastModifiedBy>
  <cp:revision>535</cp:revision>
  <cp:lastPrinted>2015-09-08T14:04:05Z</cp:lastPrinted>
  <dcterms:created xsi:type="dcterms:W3CDTF">2010-02-11T14:34:40Z</dcterms:created>
  <dcterms:modified xsi:type="dcterms:W3CDTF">2018-03-02T13:24:26Z</dcterms:modified>
</cp:coreProperties>
</file>