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90" r:id="rId3"/>
    <p:sldId id="289" r:id="rId4"/>
    <p:sldId id="288" r:id="rId5"/>
    <p:sldId id="287" r:id="rId6"/>
    <p:sldId id="257" r:id="rId7"/>
    <p:sldId id="258" r:id="rId8"/>
    <p:sldId id="279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5" r:id="rId18"/>
    <p:sldId id="286" r:id="rId19"/>
    <p:sldId id="267" r:id="rId20"/>
    <p:sldId id="276" r:id="rId21"/>
    <p:sldId id="283" r:id="rId22"/>
    <p:sldId id="284" r:id="rId23"/>
    <p:sldId id="275" r:id="rId24"/>
    <p:sldId id="282" r:id="rId25"/>
    <p:sldId id="273" r:id="rId26"/>
    <p:sldId id="278" r:id="rId27"/>
    <p:sldId id="277" r:id="rId28"/>
    <p:sldId id="280" r:id="rId29"/>
    <p:sldId id="281" r:id="rId3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DFB600-83BC-4091-8B88-02B14EFFE699}" type="datetimeFigureOut">
              <a:rPr lang="en-US"/>
              <a:pPr>
                <a:defRPr/>
              </a:pPr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944A5B-05CB-4653-BAFE-40995F0A0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AAA231B-7535-4FD3-9A40-D0AD35F93316}" type="datetimeFigureOut">
              <a:rPr lang="en-US"/>
              <a:pPr>
                <a:defRPr/>
              </a:pPr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502DA0E-0A25-45DF-87C6-D5106977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2DA0E-0A25-45DF-87C6-D51069774F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oC fboo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38800"/>
            <a:ext cx="3006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5286600"/>
            <a:ext cx="5562600" cy="860425"/>
          </a:xfrm>
        </p:spPr>
        <p:txBody>
          <a:bodyPr anchor="b"/>
          <a:lstStyle>
            <a:lvl1pPr algn="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6005400"/>
            <a:ext cx="5562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C491-DB39-4CB1-AE40-6F7163E1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BB21-DF3F-4292-BD09-573A8E68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C810-7CE2-4E70-A2D1-3AAE969DD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76F"/>
                </a:solidFill>
              </a:defRPr>
            </a:lvl1pPr>
          </a:lstStyle>
          <a:p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pagina </a:t>
            </a:r>
            <a:fld id="{4DC4A511-B0D3-40F4-B4B8-1CBA3AAE4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76F"/>
                </a:solidFill>
              </a:defRPr>
            </a:lvl1pPr>
          </a:lstStyle>
          <a:p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pagina </a:t>
            </a:r>
            <a:fld id="{3DC7652F-1014-4DDB-9346-8E3EA52C8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9AFF-D1E0-4C32-998F-5239DE671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B708-B133-47BA-A8ED-B5681F24F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29F9-AACF-4A3A-9FCF-C3A06FA36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ED6B-F217-4911-B6FE-02161AA43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BD08-BA98-4A10-8D57-6F72C778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endCxn id="9" idx="3"/>
          </p:cNvCxnSpPr>
          <p:nvPr userDrawn="1"/>
        </p:nvCxnSpPr>
        <p:spPr>
          <a:xfrm rot="5400000">
            <a:off x="1651000" y="3303588"/>
            <a:ext cx="310038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3963194" y="3809206"/>
            <a:ext cx="4114800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8DB8-0903-4E7B-A19D-2F31C020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19AF-07E0-4907-8DB7-1E6A7C4D5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F9D3-5849-4708-A2F3-1D0569FDA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655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20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B81A703-F3D8-4B36-BBB2-CBA82C73D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91" r:id="rId7"/>
    <p:sldLayoutId id="2147483686" r:id="rId8"/>
    <p:sldLayoutId id="2147483687" r:id="rId9"/>
    <p:sldLayoutId id="2147483688" r:id="rId10"/>
    <p:sldLayoutId id="2147483689" r:id="rId11"/>
    <p:sldLayoutId id="2147483692" r:id="rId12"/>
    <p:sldLayoutId id="2147483693" r:id="rId13"/>
    <p:sldLayoutId id="214748369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2265F"/>
          </a:solidFill>
          <a:latin typeface="+mj-lt"/>
          <a:ea typeface="+mj-ea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2265F"/>
          </a:solidFill>
          <a:latin typeface="Segoe UI" pitchFamily="34" charset="0"/>
          <a:cs typeface="Segoe U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2265F"/>
        </a:buClr>
        <a:buSzPct val="70000"/>
        <a:buFont typeface="Arial" charset="0"/>
        <a:defRPr sz="3200" kern="1200">
          <a:solidFill>
            <a:srgbClr val="02265F"/>
          </a:solidFill>
          <a:latin typeface="+mn-lt"/>
          <a:ea typeface="+mn-ea"/>
          <a:cs typeface="Segoe UI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rgbClr val="02265F"/>
        </a:buClr>
        <a:buSzPct val="70000"/>
        <a:buFont typeface="Arial" charset="0"/>
        <a:buChar char="•"/>
        <a:defRPr sz="2800" kern="1200">
          <a:solidFill>
            <a:srgbClr val="02265F"/>
          </a:solidFill>
          <a:latin typeface="+mn-lt"/>
          <a:ea typeface="+mn-ea"/>
          <a:cs typeface="Segoe UI" pitchFamily="34" charset="0"/>
        </a:defRPr>
      </a:lvl2pPr>
      <a:lvl3pPr marL="1030288" indent="-115888" algn="l" rtl="0" eaLnBrk="0" fontAlgn="base" hangingPunct="0">
        <a:spcBef>
          <a:spcPct val="20000"/>
        </a:spcBef>
        <a:spcAft>
          <a:spcPct val="0"/>
        </a:spcAft>
        <a:buClr>
          <a:srgbClr val="02265F"/>
        </a:buClr>
        <a:buSzPct val="70000"/>
        <a:buFont typeface="Arial" charset="0"/>
        <a:buChar char="•"/>
        <a:defRPr sz="2400" kern="1200">
          <a:solidFill>
            <a:srgbClr val="02265F"/>
          </a:solidFill>
          <a:latin typeface="+mn-lt"/>
          <a:ea typeface="+mn-ea"/>
          <a:cs typeface="Segoe UI" pitchFamily="34" charset="0"/>
        </a:defRPr>
      </a:lvl3pPr>
      <a:lvl4pPr marL="1482725" indent="-111125" algn="l" rtl="0" eaLnBrk="0" fontAlgn="base" hangingPunct="0">
        <a:spcBef>
          <a:spcPct val="20000"/>
        </a:spcBef>
        <a:spcAft>
          <a:spcPct val="0"/>
        </a:spcAft>
        <a:buClr>
          <a:srgbClr val="02265F"/>
        </a:buClr>
        <a:buSzPct val="70000"/>
        <a:buFont typeface="Arial" charset="0"/>
        <a:buChar char="•"/>
        <a:defRPr sz="2000" kern="1200">
          <a:solidFill>
            <a:srgbClr val="02265F"/>
          </a:solidFill>
          <a:latin typeface="+mn-lt"/>
          <a:ea typeface="+mn-ea"/>
          <a:cs typeface="Segoe UI" pitchFamily="34" charset="0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Clr>
          <a:srgbClr val="02265F"/>
        </a:buClr>
        <a:buSzPct val="70000"/>
        <a:buFont typeface="Arial" charset="0"/>
        <a:buChar char="•"/>
        <a:defRPr sz="2000" kern="1200">
          <a:solidFill>
            <a:srgbClr val="02265F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399" y="0"/>
            <a:ext cx="9677399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Placeholder 1"/>
          <p:cNvSpPr>
            <a:spLocks noGrp="1"/>
          </p:cNvSpPr>
          <p:nvPr>
            <p:ph type="body" idx="4294967295"/>
          </p:nvPr>
        </p:nvSpPr>
        <p:spPr>
          <a:xfrm>
            <a:off x="381000" y="867670"/>
            <a:ext cx="7975854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altLang="nl-NL" sz="33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</a:t>
            </a:r>
            <a:r>
              <a:rPr lang="nl-NL" altLang="nl-NL" sz="33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CbC</a:t>
            </a:r>
            <a:r>
              <a:rPr lang="nl-NL" altLang="nl-NL" sz="33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-REPORTING </a:t>
            </a:r>
            <a:r>
              <a:rPr lang="nl-NL" altLang="nl-NL" sz="3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FISCAAL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1550" y="2133600"/>
            <a:ext cx="7943800" cy="4040088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solidFill>
                  <a:srgbClr val="002060"/>
                </a:solidFill>
              </a:rPr>
              <a:t>MASTERFILE</a:t>
            </a:r>
            <a:r>
              <a:rPr lang="nl-NL" sz="2000" b="1" dirty="0">
                <a:solidFill>
                  <a:srgbClr val="002060"/>
                </a:solidFill>
              </a:rPr>
              <a:t/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OVERZICHT ACTIVITEITEN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VERREKENPRIJSGEDRAGSLIJN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WERELDWIJDE ALLOCATIE VAN INKOMSTEN</a:t>
            </a:r>
          </a:p>
          <a:p>
            <a:pPr marL="197832" indent="-197832">
              <a:buClr>
                <a:srgbClr val="00676F"/>
              </a:buClr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srgbClr val="002060"/>
                </a:solidFill>
              </a:rPr>
              <a:t>LOCAL FILE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INFORMATIE OVER INTERN GEHANTEERDE 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  VERREKENPRIJZEN</a:t>
            </a:r>
          </a:p>
          <a:p>
            <a:pPr marL="197832" indent="-197832">
              <a:buClr>
                <a:srgbClr val="00676F"/>
              </a:buClr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srgbClr val="002060"/>
                </a:solidFill>
              </a:rPr>
              <a:t>SANCTIE: BOETE VAN DE VIERDE CATEGORIE</a:t>
            </a:r>
          </a:p>
          <a:p>
            <a:pPr marL="197832" indent="-197832">
              <a:buClr>
                <a:srgbClr val="00676F"/>
              </a:buClr>
              <a:defRPr/>
            </a:pPr>
            <a:endParaRPr lang="nl-NL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srgbClr val="002060"/>
                </a:solidFill>
              </a:rPr>
              <a:t>START: 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6</a:t>
            </a:r>
          </a:p>
        </p:txBody>
      </p:sp>
    </p:spTree>
    <p:extLst>
      <p:ext uri="{BB962C8B-B14F-4D97-AF65-F5344CB8AC3E}">
        <p14:creationId xmlns:p14="http://schemas.microsoft.com/office/powerpoint/2010/main" val="36627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6934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</a:t>
            </a:r>
            <a:r>
              <a:rPr lang="nl-NL" sz="3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CbC</a:t>
            </a:r>
            <a:r>
              <a:rPr lang="nl-NL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-REPORTING - PUBLIEK</a:t>
            </a:r>
            <a:endParaRPr lang="nl-NL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6378"/>
            <a:ext cx="7524750" cy="366674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COMMERCIËLE PUBLICATIEVERPLICHTINGEN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NETTO WERELDWIJDE OMZET &gt; € 750 MLN.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FINANCIËLE SECTOR IS UITGESLOTEN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EU-VENNOOTSCHAPPEN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NIET-EU-VENNOOTSCHAPPEN MET EU-FILIALEN: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MIDDELGROTE EN GROTE VENNOOTSCHAPPEN</a:t>
            </a:r>
            <a:br>
              <a:rPr lang="nl-NL" sz="2000" b="1" dirty="0">
                <a:solidFill>
                  <a:srgbClr val="002060"/>
                </a:solidFill>
              </a:rPr>
            </a:br>
            <a:r>
              <a:rPr lang="nl-NL" sz="2000" b="1" dirty="0">
                <a:solidFill>
                  <a:srgbClr val="002060"/>
                </a:solidFill>
              </a:rPr>
              <a:t>- BIJKANTOREN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7</a:t>
            </a:r>
          </a:p>
        </p:txBody>
      </p:sp>
    </p:spTree>
    <p:extLst>
      <p:ext uri="{BB962C8B-B14F-4D97-AF65-F5344CB8AC3E}">
        <p14:creationId xmlns:p14="http://schemas.microsoft.com/office/powerpoint/2010/main" val="17018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30" y="723537"/>
            <a:ext cx="6954570" cy="971483"/>
          </a:xfrm>
        </p:spPr>
        <p:txBody>
          <a:bodyPr/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</a:t>
            </a:r>
            <a:r>
              <a:rPr lang="nl-NL" sz="3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CbC</a:t>
            </a:r>
            <a:r>
              <a:rPr lang="nl-NL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-REPORTING - PUBLIEK</a:t>
            </a:r>
            <a:endParaRPr lang="nl-NL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30" y="1981200"/>
            <a:ext cx="8077200" cy="42154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TE PUBLICEREN INFORMATIE PER LIDSTAAT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BESCHRIJVING AARD VAN DE ACTIVITEITEN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AANTAL WERKNEMERS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NETTO OMZET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WINST VOOR BELASTING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TOEREKENBARE WINSTBELASTING VAN </a:t>
            </a:r>
            <a:r>
              <a:rPr lang="nl-NL" sz="2800" b="1" dirty="0" smtClean="0">
                <a:solidFill>
                  <a:srgbClr val="002060"/>
                </a:solidFill>
              </a:rPr>
              <a:t/>
            </a:r>
            <a:br>
              <a:rPr lang="nl-NL" sz="2800" b="1" dirty="0" smtClean="0">
                <a:solidFill>
                  <a:srgbClr val="002060"/>
                </a:solidFill>
              </a:rPr>
            </a:br>
            <a:r>
              <a:rPr lang="nl-NL" sz="2800" b="1" dirty="0" smtClean="0">
                <a:solidFill>
                  <a:srgbClr val="002060"/>
                </a:solidFill>
              </a:rPr>
              <a:t>   ONDERNEMINGEN </a:t>
            </a:r>
            <a:r>
              <a:rPr lang="nl-NL" sz="2800" b="1" dirty="0">
                <a:solidFill>
                  <a:srgbClr val="002060"/>
                </a:solidFill>
              </a:rPr>
              <a:t>EN BIJKANTOREN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BETAALDE WINSTBELASTING VAN ONDERNEMINGEN </a:t>
            </a:r>
            <a:r>
              <a:rPr lang="nl-NL" sz="2800" b="1" dirty="0" smtClean="0">
                <a:solidFill>
                  <a:srgbClr val="002060"/>
                </a:solidFill>
              </a:rPr>
              <a:t/>
            </a:r>
            <a:br>
              <a:rPr lang="nl-NL" sz="2800" b="1" dirty="0" smtClean="0">
                <a:solidFill>
                  <a:srgbClr val="002060"/>
                </a:solidFill>
              </a:rPr>
            </a:br>
            <a:r>
              <a:rPr lang="nl-NL" sz="2800" b="1" dirty="0" smtClean="0">
                <a:solidFill>
                  <a:srgbClr val="002060"/>
                </a:solidFill>
              </a:rPr>
              <a:t>   EN </a:t>
            </a:r>
            <a:r>
              <a:rPr lang="nl-NL" sz="2800" b="1" dirty="0">
                <a:solidFill>
                  <a:srgbClr val="002060"/>
                </a:solidFill>
              </a:rPr>
              <a:t>BIJKANTOREN</a:t>
            </a:r>
            <a:br>
              <a:rPr lang="nl-NL" sz="2800" b="1" dirty="0">
                <a:solidFill>
                  <a:srgbClr val="002060"/>
                </a:solidFill>
              </a:rPr>
            </a:br>
            <a:r>
              <a:rPr lang="nl-NL" sz="2800" b="1" dirty="0">
                <a:solidFill>
                  <a:srgbClr val="002060"/>
                </a:solidFill>
              </a:rPr>
              <a:t>- GEACCUMULEERDE WINST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PERIODE BESCHIKBAARHEID: VIJF JAAR </a:t>
            </a:r>
            <a:endParaRPr lang="nl-NL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002060"/>
                </a:solidFill>
              </a:rPr>
              <a:t>INWERKINGTREDING: ?</a:t>
            </a:r>
            <a:endParaRPr lang="nl-NL" sz="2800" b="1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8</a:t>
            </a:r>
          </a:p>
        </p:txBody>
      </p:sp>
    </p:spTree>
    <p:extLst>
      <p:ext uri="{BB962C8B-B14F-4D97-AF65-F5344CB8AC3E}">
        <p14:creationId xmlns:p14="http://schemas.microsoft.com/office/powerpoint/2010/main" val="1488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174432" cy="57876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UBO-REGISTER</a:t>
            </a:r>
            <a:endParaRPr lang="nl-N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31782" cy="4416896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BASIS: VIERDE ANTIWITWASRICHTLIJN</a:t>
            </a: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nl-NL" sz="72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VERPLICHT CLIËNTENONDERZOEK</a:t>
            </a: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nl-NL" sz="72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DOOR FINANCIËLE INSTELLINGEN/BEROEPSBEOEFENAREN</a:t>
            </a: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nl-NL" sz="72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VASTLEGGING UITEINDELIJK BEGUNSTIGDEN - ALGEMEEN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BELANG &gt; 25%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HOGER LEIDINGGEVENDE(N)</a:t>
            </a: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nl-NL" sz="72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VASTLEGGING UITEINDELIJKE BEGUNSTIGDEN – TRUST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SETTLOR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PROTECTOR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TRUSTEE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BENEFICIARY</a:t>
            </a: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nl-NL" sz="72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7200" b="1" dirty="0">
                <a:solidFill>
                  <a:srgbClr val="002060"/>
                </a:solidFill>
              </a:rPr>
              <a:t>REGISTER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OPSLAG INFORMATIE</a:t>
            </a:r>
            <a:br>
              <a:rPr lang="nl-NL" sz="7200" b="1" dirty="0">
                <a:solidFill>
                  <a:srgbClr val="002060"/>
                </a:solidFill>
              </a:rPr>
            </a:br>
            <a:r>
              <a:rPr lang="nl-NL" sz="7200" b="1" dirty="0">
                <a:solidFill>
                  <a:srgbClr val="002060"/>
                </a:solidFill>
              </a:rPr>
              <a:t>- TOEGANG</a:t>
            </a:r>
          </a:p>
          <a:p>
            <a:endParaRPr lang="nl-NL" sz="7200" b="1" dirty="0"/>
          </a:p>
          <a:p>
            <a:endParaRPr lang="nl-NL" b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9</a:t>
            </a:r>
          </a:p>
        </p:txBody>
      </p:sp>
    </p:spTree>
    <p:extLst>
      <p:ext uri="{BB962C8B-B14F-4D97-AF65-F5344CB8AC3E}">
        <p14:creationId xmlns:p14="http://schemas.microsoft.com/office/powerpoint/2010/main" val="35768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914400"/>
            <a:ext cx="6697662" cy="457200"/>
          </a:xfrm>
        </p:spPr>
        <p:txBody>
          <a:bodyPr/>
          <a:lstStyle/>
          <a:p>
            <a:pPr algn="ctr"/>
            <a:r>
              <a:rPr lang="nl-NL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UBO-REGISTER</a:t>
            </a:r>
            <a:endParaRPr lang="nl-NL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905000"/>
            <a:ext cx="8221662" cy="42211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NEDERLANDSE IMPLEMENTATIE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- HANDELSREGISTERWET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- GEEN REGISTRATIE TRUSTS (!)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- REGISTER: OPENBAAR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- INFORMATIE: NAAM, GEBOORTEMAAND, 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   GEBOORTEJAAR, NATIONALITEIT, WOONSTAAT, 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   AARD EN OMVANG VAN DOOR UBO GEHOUDEN </a:t>
            </a:r>
            <a:br>
              <a:rPr lang="nl-NL" sz="2400" b="1" dirty="0" smtClean="0">
                <a:solidFill>
                  <a:srgbClr val="002060"/>
                </a:solidFill>
              </a:rPr>
            </a:br>
            <a:r>
              <a:rPr lang="nl-NL" sz="2400" b="1" dirty="0" smtClean="0">
                <a:solidFill>
                  <a:srgbClr val="002060"/>
                </a:solidFill>
              </a:rPr>
              <a:t>   ECONOMISCHE BELANG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INWERKINGTREDING: 26 JUNI 2017</a:t>
            </a:r>
            <a:endParaRPr lang="nl-NL" sz="2400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10</a:t>
            </a:r>
          </a:p>
        </p:txBody>
      </p:sp>
    </p:spTree>
    <p:extLst>
      <p:ext uri="{BB962C8B-B14F-4D97-AF65-F5344CB8AC3E}">
        <p14:creationId xmlns:p14="http://schemas.microsoft.com/office/powerpoint/2010/main" val="19073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1536"/>
            <a:ext cx="7753350" cy="12954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TOEZICHT TRUSTKANTOREN</a:t>
            </a:r>
            <a:endParaRPr lang="nl-N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00950" cy="38686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WETSVOORSTEL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BEVORDERING INTEGRITEIT FINANCIËLE STELSEL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TRUSTKANTOREN GEVESTIGD IN NEDERLAND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BUITENLANDSE TRUSTKANTOREN MET EEN FILIAAL IN NEDERLAND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FILIAAL ZELF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NAUWE AANSLUITING BIJ DE WFT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NIEUWE REGELS: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TWEEHOOFDIGE DAGELIJKSE LEIDING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VERBOD OP VERLENEN BEPAALDE DIENSTEN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BEGRIP TRUSTKANTOOR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TOEGESTANE DIENSTVERLENING: GEDEFINIEERD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VERPLICHT CLIËNTENONDERZOEK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11</a:t>
            </a:r>
          </a:p>
        </p:txBody>
      </p:sp>
    </p:spTree>
    <p:extLst>
      <p:ext uri="{BB962C8B-B14F-4D97-AF65-F5344CB8AC3E}">
        <p14:creationId xmlns:p14="http://schemas.microsoft.com/office/powerpoint/2010/main" val="8916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9432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3. MISBRUIK VAN RECHT/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ANTI-MISBRUIKREGELS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763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JURISPRUDENTIE HOF VAN JUSTITIE</a:t>
            </a:r>
            <a:br>
              <a:rPr lang="nl-NL" sz="2400" dirty="0" smtClean="0"/>
            </a:br>
            <a:r>
              <a:rPr lang="nl-NL" sz="2400" dirty="0" smtClean="0"/>
              <a:t>- HALIFAX</a:t>
            </a:r>
            <a:br>
              <a:rPr lang="nl-NL" sz="2400" dirty="0" smtClean="0"/>
            </a:br>
            <a:r>
              <a:rPr lang="nl-NL" sz="2400" dirty="0" smtClean="0"/>
              <a:t>- CADBURRY SCHWEPPES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NATIONALE ANTIMISBRUIKREGELS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ANTIMISBRUIKREGELS IN VERDRAGEN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ANTIMISBRUIKREGELS IN RICHTLIJNEN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12</a:t>
            </a:r>
          </a:p>
        </p:txBody>
      </p:sp>
    </p:spTree>
    <p:extLst>
      <p:ext uri="{BB962C8B-B14F-4D97-AF65-F5344CB8AC3E}">
        <p14:creationId xmlns:p14="http://schemas.microsoft.com/office/powerpoint/2010/main" val="19998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2296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3. MISBRUIK VAN RECHT/ ANTIMISBRUIKREGELS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306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ALGEMENE ANTIMISBRUIKREGELS (GAAR)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SPECIFIEKE ANTIMISBRUIKREGELS (SAAR)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SAMENHANG GAAR EN SAAR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13</a:t>
            </a:r>
          </a:p>
        </p:txBody>
      </p:sp>
    </p:spTree>
    <p:extLst>
      <p:ext uri="{BB962C8B-B14F-4D97-AF65-F5344CB8AC3E}">
        <p14:creationId xmlns:p14="http://schemas.microsoft.com/office/powerpoint/2010/main" val="5390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13738" cy="13716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ANTI-BEPSRICHTLIJN (ATAD)</a:t>
            </a:r>
            <a:endParaRPr lang="nl-N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772400" cy="3505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EARNINGSTRIPPING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EXITHEFFING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CONTROLLED FOREIGN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ALGEMENE ANTI-ONTGAANSBEPALING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002060"/>
                </a:solidFill>
              </a:rPr>
              <a:t>HYBRIDE STRUCTUREN</a:t>
            </a:r>
            <a:endParaRPr lang="nl-NL" sz="2400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14</a:t>
            </a:r>
          </a:p>
        </p:txBody>
      </p:sp>
    </p:spTree>
    <p:extLst>
      <p:ext uri="{BB962C8B-B14F-4D97-AF65-F5344CB8AC3E}">
        <p14:creationId xmlns:p14="http://schemas.microsoft.com/office/powerpoint/2010/main" val="20038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814"/>
            <a:ext cx="82296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HYBRIDE STRUCTUREN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277"/>
            <a:ext cx="8686800" cy="4753201"/>
          </a:xfrm>
        </p:spPr>
        <p:txBody>
          <a:bodyPr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nl-NL" sz="1800" dirty="0" smtClean="0"/>
              <a:t>DISPARITEIT TUSSEN LANDEN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nl-NL" sz="1800" dirty="0" smtClean="0"/>
              <a:t>DISPARITEIT TUSSEN LANDEN EN VERDRAGEN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GERICHT OP:</a:t>
            </a:r>
            <a:br>
              <a:rPr lang="nl-NL" sz="1800" dirty="0"/>
            </a:br>
            <a:r>
              <a:rPr lang="nl-NL" sz="1800" dirty="0"/>
              <a:t>- D/NI-STRUCTUREN</a:t>
            </a:r>
            <a:br>
              <a:rPr lang="nl-NL" sz="1800" dirty="0"/>
            </a:br>
            <a:r>
              <a:rPr lang="nl-NL" sz="1800" dirty="0"/>
              <a:t>- D/D-STRUCTUREN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CATEGORIEËN VAN MISMATCHES </a:t>
            </a:r>
            <a:br>
              <a:rPr lang="nl-NL" sz="1800" dirty="0"/>
            </a:br>
            <a:r>
              <a:rPr lang="nl-NL" sz="1800" dirty="0" smtClean="0"/>
              <a:t>- HYBRIDE </a:t>
            </a:r>
            <a:r>
              <a:rPr lang="nl-NL" sz="1800" dirty="0"/>
              <a:t>FINANCIERINGEN EN OVERDRACHTEN</a:t>
            </a:r>
            <a:br>
              <a:rPr lang="nl-NL" sz="1800" dirty="0"/>
            </a:br>
            <a:r>
              <a:rPr lang="nl-NL" sz="1800" dirty="0" smtClean="0"/>
              <a:t>- HYBRIDE </a:t>
            </a:r>
            <a:r>
              <a:rPr lang="nl-NL" sz="1800" dirty="0"/>
              <a:t>ENTITEITEN</a:t>
            </a:r>
            <a:br>
              <a:rPr lang="nl-NL" sz="1800" dirty="0"/>
            </a:br>
            <a:r>
              <a:rPr lang="nl-NL" sz="1800" dirty="0" smtClean="0"/>
              <a:t>- </a:t>
            </a:r>
            <a:r>
              <a:rPr lang="nl-NL" sz="1800" dirty="0"/>
              <a:t>OMGEKEERDE HYBRIDE MISMATCHES EN GEÏMPORTEERDE MISMATCHES </a:t>
            </a:r>
            <a:endParaRPr lang="nl-NL" sz="1800" dirty="0" smtClean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nl-NL" sz="1800" dirty="0" smtClean="0"/>
              <a:t>OPLOSSING VIA PRIMAIRE EN SUBSIDIAIRE CORRECTIEREGELS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52003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628" y="6520035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15</a:t>
            </a:r>
          </a:p>
        </p:txBody>
      </p:sp>
    </p:spTree>
    <p:extLst>
      <p:ext uri="{BB962C8B-B14F-4D97-AF65-F5344CB8AC3E}">
        <p14:creationId xmlns:p14="http://schemas.microsoft.com/office/powerpoint/2010/main" val="11029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3124200"/>
          </a:xfrm>
        </p:spPr>
        <p:txBody>
          <a:bodyPr/>
          <a:lstStyle/>
          <a:p>
            <a:pPr eaLnBrk="1" hangingPunct="1"/>
            <a:r>
              <a:rPr lang="nl-NL" sz="4800" dirty="0" smtClean="0">
                <a:solidFill>
                  <a:srgbClr val="002060"/>
                </a:solidFill>
              </a:rPr>
              <a:t>INTERNATIONALE FISCALITEIT IN TRANSITIE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400" dirty="0" smtClean="0"/>
              <a:t>PROF. DR. PETER KAVELAARS</a:t>
            </a:r>
            <a:endParaRPr lang="en-US" sz="2400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029200"/>
            <a:ext cx="27432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/>
              <a:t>19 </a:t>
            </a:r>
            <a:r>
              <a:rPr lang="en-US" sz="1800" b="1" dirty="0" err="1" smtClean="0"/>
              <a:t>januari</a:t>
            </a:r>
            <a:r>
              <a:rPr lang="en-US" sz="1800" b="1" dirty="0" smtClean="0"/>
              <a:t>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65" y="770089"/>
            <a:ext cx="8686800" cy="75664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HYBRIDE STRUCTUREN</a:t>
            </a: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403"/>
            <a:ext cx="8290800" cy="4800599"/>
          </a:xfrm>
        </p:spPr>
        <p:txBody>
          <a:bodyPr/>
          <a:lstStyle/>
          <a:p>
            <a:r>
              <a:rPr lang="nl-NL" sz="2000" b="1" dirty="0" smtClean="0"/>
              <a:t>HYBRIDE FINANCIERING</a:t>
            </a:r>
          </a:p>
          <a:p>
            <a:endParaRPr lang="nl-NL" sz="1800" b="1" dirty="0"/>
          </a:p>
          <a:p>
            <a:pPr marL="0" indent="0">
              <a:buNone/>
            </a:pPr>
            <a:endParaRPr lang="nl-NL" sz="1800" b="1" dirty="0" smtClean="0"/>
          </a:p>
          <a:p>
            <a:pPr marL="0" indent="0">
              <a:buNone/>
            </a:pPr>
            <a:endParaRPr lang="nl-NL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l-NL" sz="1800" b="1" dirty="0" smtClean="0">
                <a:solidFill>
                  <a:srgbClr val="00B0F0"/>
                </a:solidFill>
              </a:rPr>
              <a:t>							     </a:t>
            </a:r>
            <a:br>
              <a:rPr lang="nl-NL" sz="1800" b="1" dirty="0" smtClean="0">
                <a:solidFill>
                  <a:srgbClr val="00B0F0"/>
                </a:solidFill>
              </a:rPr>
            </a:br>
            <a:r>
              <a:rPr lang="nl-NL" sz="1800" b="1" dirty="0" smtClean="0">
                <a:solidFill>
                  <a:srgbClr val="00B0F0"/>
                </a:solidFill>
              </a:rPr>
              <a:t>							    </a:t>
            </a:r>
            <a:r>
              <a:rPr lang="nl-NL" sz="1800" b="1" dirty="0" smtClean="0">
                <a:solidFill>
                  <a:schemeClr val="tx1"/>
                </a:solidFill>
              </a:rPr>
              <a:t>Country A</a:t>
            </a:r>
            <a:endParaRPr lang="nl-NL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l-NL" sz="1800" b="1" dirty="0" smtClean="0">
                <a:solidFill>
                  <a:srgbClr val="00B0F0"/>
                </a:solidFill>
              </a:rPr>
              <a:t>						  </a:t>
            </a:r>
            <a:br>
              <a:rPr lang="nl-NL" sz="1800" b="1" dirty="0" smtClean="0">
                <a:solidFill>
                  <a:srgbClr val="00B0F0"/>
                </a:solidFill>
              </a:rPr>
            </a:br>
            <a:r>
              <a:rPr lang="nl-NL" sz="1800" b="1" dirty="0" smtClean="0">
                <a:solidFill>
                  <a:srgbClr val="00B0F0"/>
                </a:solidFill>
              </a:rPr>
              <a:t>					</a:t>
            </a:r>
            <a:r>
              <a:rPr lang="nl-NL" sz="1800" b="1" dirty="0">
                <a:solidFill>
                  <a:srgbClr val="00B0F0"/>
                </a:solidFill>
              </a:rPr>
              <a:t> </a:t>
            </a:r>
            <a:r>
              <a:rPr lang="nl-NL" sz="1800" b="1" dirty="0" smtClean="0">
                <a:solidFill>
                  <a:srgbClr val="00B0F0"/>
                </a:solidFill>
              </a:rPr>
              <a:t>           </a:t>
            </a:r>
            <a:r>
              <a:rPr lang="nl-NL" b="1" dirty="0" err="1" smtClean="0">
                <a:solidFill>
                  <a:schemeClr val="tx1"/>
                </a:solidFill>
              </a:rPr>
              <a:t>payment</a:t>
            </a:r>
            <a:r>
              <a:rPr lang="nl-NL" b="1" dirty="0">
                <a:solidFill>
                  <a:schemeClr val="tx1"/>
                </a:solidFill>
              </a:rPr>
              <a:t>	 </a:t>
            </a:r>
            <a:r>
              <a:rPr lang="nl-NL" b="1" dirty="0" smtClean="0">
                <a:solidFill>
                  <a:schemeClr val="tx1"/>
                </a:solidFill>
              </a:rPr>
              <a:t>    </a:t>
            </a:r>
            <a:r>
              <a:rPr lang="nl-NL" sz="1800" b="1" dirty="0" smtClean="0">
                <a:solidFill>
                  <a:schemeClr val="tx1"/>
                </a:solidFill>
              </a:rPr>
              <a:t>Country B</a:t>
            </a:r>
          </a:p>
          <a:p>
            <a:pPr marL="0" indent="0">
              <a:buNone/>
            </a:pPr>
            <a:endParaRPr lang="nl-NL" sz="1800" b="1" dirty="0">
              <a:solidFill>
                <a:srgbClr val="00B0F0"/>
              </a:solidFill>
            </a:endParaRPr>
          </a:p>
          <a:p>
            <a:endParaRPr lang="nl-NL" sz="18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92896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A </a:t>
            </a:r>
            <a:r>
              <a:rPr lang="nl-NL" sz="1600" b="1" dirty="0" err="1" smtClean="0"/>
              <a:t>Co.</a:t>
            </a:r>
            <a:endParaRPr lang="nl-NL" sz="1600" b="1" dirty="0" smtClean="0"/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581128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B </a:t>
            </a:r>
            <a:r>
              <a:rPr lang="nl-NL" sz="1600" b="1" dirty="0" err="1" smtClean="0"/>
              <a:t>Co.</a:t>
            </a:r>
            <a:endParaRPr lang="nl-NL" sz="1600" b="1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Connector 11"/>
          <p:cNvCxnSpPr>
            <a:stCxn id="9" idx="2"/>
            <a:endCxn id="10" idx="0"/>
          </p:cNvCxnSpPr>
          <p:nvPr/>
        </p:nvCxnSpPr>
        <p:spPr>
          <a:xfrm>
            <a:off x="4427984" y="3242708"/>
            <a:ext cx="0" cy="1338420"/>
          </a:xfrm>
          <a:prstGeom prst="line">
            <a:avLst/>
          </a:prstGeom>
          <a:ln w="22225" cmpd="sng"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351388" y="2852413"/>
            <a:ext cx="12700" cy="2088232"/>
          </a:xfrm>
          <a:prstGeom prst="curvedConnector3">
            <a:avLst>
              <a:gd name="adj1" fmla="val 3354543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691680" y="3635350"/>
            <a:ext cx="5442651" cy="540328"/>
          </a:xfrm>
          <a:custGeom>
            <a:avLst/>
            <a:gdLst>
              <a:gd name="connsiteX0" fmla="*/ 0 w 5226627"/>
              <a:gd name="connsiteY0" fmla="*/ 426028 h 540328"/>
              <a:gd name="connsiteX1" fmla="*/ 72736 w 5226627"/>
              <a:gd name="connsiteY1" fmla="*/ 311728 h 540328"/>
              <a:gd name="connsiteX2" fmla="*/ 93518 w 5226627"/>
              <a:gd name="connsiteY2" fmla="*/ 280555 h 540328"/>
              <a:gd name="connsiteX3" fmla="*/ 114300 w 5226627"/>
              <a:gd name="connsiteY3" fmla="*/ 249382 h 540328"/>
              <a:gd name="connsiteX4" fmla="*/ 207818 w 5226627"/>
              <a:gd name="connsiteY4" fmla="*/ 176646 h 540328"/>
              <a:gd name="connsiteX5" fmla="*/ 270163 w 5226627"/>
              <a:gd name="connsiteY5" fmla="*/ 135082 h 540328"/>
              <a:gd name="connsiteX6" fmla="*/ 301336 w 5226627"/>
              <a:gd name="connsiteY6" fmla="*/ 114300 h 540328"/>
              <a:gd name="connsiteX7" fmla="*/ 342900 w 5226627"/>
              <a:gd name="connsiteY7" fmla="*/ 93519 h 540328"/>
              <a:gd name="connsiteX8" fmla="*/ 405245 w 5226627"/>
              <a:gd name="connsiteY8" fmla="*/ 41564 h 540328"/>
              <a:gd name="connsiteX9" fmla="*/ 446809 w 5226627"/>
              <a:gd name="connsiteY9" fmla="*/ 31173 h 540328"/>
              <a:gd name="connsiteX10" fmla="*/ 477981 w 5226627"/>
              <a:gd name="connsiteY10" fmla="*/ 20782 h 540328"/>
              <a:gd name="connsiteX11" fmla="*/ 550718 w 5226627"/>
              <a:gd name="connsiteY11" fmla="*/ 10391 h 540328"/>
              <a:gd name="connsiteX12" fmla="*/ 602672 w 5226627"/>
              <a:gd name="connsiteY12" fmla="*/ 0 h 540328"/>
              <a:gd name="connsiteX13" fmla="*/ 976745 w 5226627"/>
              <a:gd name="connsiteY13" fmla="*/ 20782 h 540328"/>
              <a:gd name="connsiteX14" fmla="*/ 1007918 w 5226627"/>
              <a:gd name="connsiteY14" fmla="*/ 31173 h 540328"/>
              <a:gd name="connsiteX15" fmla="*/ 1122218 w 5226627"/>
              <a:gd name="connsiteY15" fmla="*/ 62346 h 540328"/>
              <a:gd name="connsiteX16" fmla="*/ 1153391 w 5226627"/>
              <a:gd name="connsiteY16" fmla="*/ 72737 h 540328"/>
              <a:gd name="connsiteX17" fmla="*/ 1226127 w 5226627"/>
              <a:gd name="connsiteY17" fmla="*/ 114300 h 540328"/>
              <a:gd name="connsiteX18" fmla="*/ 1257300 w 5226627"/>
              <a:gd name="connsiteY18" fmla="*/ 124691 h 540328"/>
              <a:gd name="connsiteX19" fmla="*/ 1350818 w 5226627"/>
              <a:gd name="connsiteY19" fmla="*/ 187037 h 540328"/>
              <a:gd name="connsiteX20" fmla="*/ 1413163 w 5226627"/>
              <a:gd name="connsiteY20" fmla="*/ 228600 h 540328"/>
              <a:gd name="connsiteX21" fmla="*/ 1444336 w 5226627"/>
              <a:gd name="connsiteY21" fmla="*/ 238991 h 540328"/>
              <a:gd name="connsiteX22" fmla="*/ 1465118 w 5226627"/>
              <a:gd name="connsiteY22" fmla="*/ 270164 h 540328"/>
              <a:gd name="connsiteX23" fmla="*/ 1496291 w 5226627"/>
              <a:gd name="connsiteY23" fmla="*/ 280555 h 540328"/>
              <a:gd name="connsiteX24" fmla="*/ 1558636 w 5226627"/>
              <a:gd name="connsiteY24" fmla="*/ 322119 h 540328"/>
              <a:gd name="connsiteX25" fmla="*/ 1589809 w 5226627"/>
              <a:gd name="connsiteY25" fmla="*/ 342900 h 540328"/>
              <a:gd name="connsiteX26" fmla="*/ 1620981 w 5226627"/>
              <a:gd name="connsiteY26" fmla="*/ 374073 h 540328"/>
              <a:gd name="connsiteX27" fmla="*/ 1652154 w 5226627"/>
              <a:gd name="connsiteY27" fmla="*/ 384464 h 540328"/>
              <a:gd name="connsiteX28" fmla="*/ 1693718 w 5226627"/>
              <a:gd name="connsiteY28" fmla="*/ 415637 h 540328"/>
              <a:gd name="connsiteX29" fmla="*/ 1766454 w 5226627"/>
              <a:gd name="connsiteY29" fmla="*/ 446809 h 540328"/>
              <a:gd name="connsiteX30" fmla="*/ 1828800 w 5226627"/>
              <a:gd name="connsiteY30" fmla="*/ 488373 h 540328"/>
              <a:gd name="connsiteX31" fmla="*/ 1932709 w 5226627"/>
              <a:gd name="connsiteY31" fmla="*/ 519546 h 540328"/>
              <a:gd name="connsiteX32" fmla="*/ 2047009 w 5226627"/>
              <a:gd name="connsiteY32" fmla="*/ 540328 h 540328"/>
              <a:gd name="connsiteX33" fmla="*/ 2431472 w 5226627"/>
              <a:gd name="connsiteY33" fmla="*/ 529937 h 540328"/>
              <a:gd name="connsiteX34" fmla="*/ 2597727 w 5226627"/>
              <a:gd name="connsiteY34" fmla="*/ 498764 h 540328"/>
              <a:gd name="connsiteX35" fmla="*/ 2701636 w 5226627"/>
              <a:gd name="connsiteY35" fmla="*/ 467591 h 540328"/>
              <a:gd name="connsiteX36" fmla="*/ 2732809 w 5226627"/>
              <a:gd name="connsiteY36" fmla="*/ 446809 h 540328"/>
              <a:gd name="connsiteX37" fmla="*/ 2795154 w 5226627"/>
              <a:gd name="connsiteY37" fmla="*/ 426028 h 540328"/>
              <a:gd name="connsiteX38" fmla="*/ 2857500 w 5226627"/>
              <a:gd name="connsiteY38" fmla="*/ 394855 h 540328"/>
              <a:gd name="connsiteX39" fmla="*/ 2919845 w 5226627"/>
              <a:gd name="connsiteY39" fmla="*/ 353291 h 540328"/>
              <a:gd name="connsiteX40" fmla="*/ 2982191 w 5226627"/>
              <a:gd name="connsiteY40" fmla="*/ 301337 h 540328"/>
              <a:gd name="connsiteX41" fmla="*/ 3013363 w 5226627"/>
              <a:gd name="connsiteY41" fmla="*/ 290946 h 540328"/>
              <a:gd name="connsiteX42" fmla="*/ 3034145 w 5226627"/>
              <a:gd name="connsiteY42" fmla="*/ 259773 h 540328"/>
              <a:gd name="connsiteX43" fmla="*/ 3065318 w 5226627"/>
              <a:gd name="connsiteY43" fmla="*/ 249382 h 540328"/>
              <a:gd name="connsiteX44" fmla="*/ 3127663 w 5226627"/>
              <a:gd name="connsiteY44" fmla="*/ 207819 h 540328"/>
              <a:gd name="connsiteX45" fmla="*/ 3252354 w 5226627"/>
              <a:gd name="connsiteY45" fmla="*/ 124691 h 540328"/>
              <a:gd name="connsiteX46" fmla="*/ 3314700 w 5226627"/>
              <a:gd name="connsiteY46" fmla="*/ 83128 h 540328"/>
              <a:gd name="connsiteX47" fmla="*/ 3366654 w 5226627"/>
              <a:gd name="connsiteY47" fmla="*/ 72737 h 540328"/>
              <a:gd name="connsiteX48" fmla="*/ 3501736 w 5226627"/>
              <a:gd name="connsiteY48" fmla="*/ 51955 h 540328"/>
              <a:gd name="connsiteX49" fmla="*/ 3719945 w 5226627"/>
              <a:gd name="connsiteY49" fmla="*/ 72737 h 540328"/>
              <a:gd name="connsiteX50" fmla="*/ 3751118 w 5226627"/>
              <a:gd name="connsiteY50" fmla="*/ 83128 h 540328"/>
              <a:gd name="connsiteX51" fmla="*/ 3813463 w 5226627"/>
              <a:gd name="connsiteY51" fmla="*/ 93519 h 540328"/>
              <a:gd name="connsiteX52" fmla="*/ 3844636 w 5226627"/>
              <a:gd name="connsiteY52" fmla="*/ 103909 h 540328"/>
              <a:gd name="connsiteX53" fmla="*/ 3886200 w 5226627"/>
              <a:gd name="connsiteY53" fmla="*/ 114300 h 540328"/>
              <a:gd name="connsiteX54" fmla="*/ 3917372 w 5226627"/>
              <a:gd name="connsiteY54" fmla="*/ 124691 h 540328"/>
              <a:gd name="connsiteX55" fmla="*/ 4000500 w 5226627"/>
              <a:gd name="connsiteY55" fmla="*/ 145473 h 540328"/>
              <a:gd name="connsiteX56" fmla="*/ 4031672 w 5226627"/>
              <a:gd name="connsiteY56" fmla="*/ 155864 h 540328"/>
              <a:gd name="connsiteX57" fmla="*/ 4062845 w 5226627"/>
              <a:gd name="connsiteY57" fmla="*/ 176646 h 540328"/>
              <a:gd name="connsiteX58" fmla="*/ 4166754 w 5226627"/>
              <a:gd name="connsiteY58" fmla="*/ 207819 h 540328"/>
              <a:gd name="connsiteX59" fmla="*/ 4260272 w 5226627"/>
              <a:gd name="connsiteY59" fmla="*/ 249382 h 540328"/>
              <a:gd name="connsiteX60" fmla="*/ 4322618 w 5226627"/>
              <a:gd name="connsiteY60" fmla="*/ 270164 h 540328"/>
              <a:gd name="connsiteX61" fmla="*/ 4353791 w 5226627"/>
              <a:gd name="connsiteY61" fmla="*/ 280555 h 540328"/>
              <a:gd name="connsiteX62" fmla="*/ 4384963 w 5226627"/>
              <a:gd name="connsiteY62" fmla="*/ 301337 h 540328"/>
              <a:gd name="connsiteX63" fmla="*/ 4457700 w 5226627"/>
              <a:gd name="connsiteY63" fmla="*/ 322119 h 540328"/>
              <a:gd name="connsiteX64" fmla="*/ 4488872 w 5226627"/>
              <a:gd name="connsiteY64" fmla="*/ 342900 h 540328"/>
              <a:gd name="connsiteX65" fmla="*/ 4582391 w 5226627"/>
              <a:gd name="connsiteY65" fmla="*/ 374073 h 540328"/>
              <a:gd name="connsiteX66" fmla="*/ 4644736 w 5226627"/>
              <a:gd name="connsiteY66" fmla="*/ 394855 h 540328"/>
              <a:gd name="connsiteX67" fmla="*/ 4727863 w 5226627"/>
              <a:gd name="connsiteY67" fmla="*/ 415637 h 540328"/>
              <a:gd name="connsiteX68" fmla="*/ 5008418 w 5226627"/>
              <a:gd name="connsiteY68" fmla="*/ 405246 h 540328"/>
              <a:gd name="connsiteX69" fmla="*/ 5070763 w 5226627"/>
              <a:gd name="connsiteY69" fmla="*/ 384464 h 540328"/>
              <a:gd name="connsiteX70" fmla="*/ 5101936 w 5226627"/>
              <a:gd name="connsiteY70" fmla="*/ 374073 h 540328"/>
              <a:gd name="connsiteX71" fmla="*/ 5195454 w 5226627"/>
              <a:gd name="connsiteY71" fmla="*/ 301337 h 540328"/>
              <a:gd name="connsiteX72" fmla="*/ 5226627 w 5226627"/>
              <a:gd name="connsiteY72" fmla="*/ 280555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226627" h="540328">
                <a:moveTo>
                  <a:pt x="0" y="426028"/>
                </a:moveTo>
                <a:cubicBezTo>
                  <a:pt x="44024" y="352652"/>
                  <a:pt x="19966" y="390881"/>
                  <a:pt x="72736" y="311728"/>
                </a:cubicBezTo>
                <a:lnTo>
                  <a:pt x="93518" y="280555"/>
                </a:lnTo>
                <a:cubicBezTo>
                  <a:pt x="100445" y="270164"/>
                  <a:pt x="105469" y="258213"/>
                  <a:pt x="114300" y="249382"/>
                </a:cubicBezTo>
                <a:cubicBezTo>
                  <a:pt x="163134" y="200547"/>
                  <a:pt x="133244" y="226361"/>
                  <a:pt x="207818" y="176646"/>
                </a:cubicBezTo>
                <a:lnTo>
                  <a:pt x="270163" y="135082"/>
                </a:lnTo>
                <a:cubicBezTo>
                  <a:pt x="280554" y="128155"/>
                  <a:pt x="290166" y="119885"/>
                  <a:pt x="301336" y="114300"/>
                </a:cubicBezTo>
                <a:lnTo>
                  <a:pt x="342900" y="93519"/>
                </a:lnTo>
                <a:cubicBezTo>
                  <a:pt x="361626" y="74793"/>
                  <a:pt x="379927" y="52414"/>
                  <a:pt x="405245" y="41564"/>
                </a:cubicBezTo>
                <a:cubicBezTo>
                  <a:pt x="418371" y="35938"/>
                  <a:pt x="433077" y="35096"/>
                  <a:pt x="446809" y="31173"/>
                </a:cubicBezTo>
                <a:cubicBezTo>
                  <a:pt x="457340" y="28164"/>
                  <a:pt x="467241" y="22930"/>
                  <a:pt x="477981" y="20782"/>
                </a:cubicBezTo>
                <a:cubicBezTo>
                  <a:pt x="501997" y="15979"/>
                  <a:pt x="526559" y="14417"/>
                  <a:pt x="550718" y="10391"/>
                </a:cubicBezTo>
                <a:cubicBezTo>
                  <a:pt x="568139" y="7488"/>
                  <a:pt x="585354" y="3464"/>
                  <a:pt x="602672" y="0"/>
                </a:cubicBezTo>
                <a:cubicBezTo>
                  <a:pt x="684480" y="2821"/>
                  <a:pt x="863974" y="-1772"/>
                  <a:pt x="976745" y="20782"/>
                </a:cubicBezTo>
                <a:cubicBezTo>
                  <a:pt x="987485" y="22930"/>
                  <a:pt x="997292" y="28516"/>
                  <a:pt x="1007918" y="31173"/>
                </a:cubicBezTo>
                <a:cubicBezTo>
                  <a:pt x="1125414" y="60547"/>
                  <a:pt x="988465" y="17762"/>
                  <a:pt x="1122218" y="62346"/>
                </a:cubicBezTo>
                <a:lnTo>
                  <a:pt x="1153391" y="72737"/>
                </a:lnTo>
                <a:cubicBezTo>
                  <a:pt x="1184700" y="93611"/>
                  <a:pt x="1189209" y="98478"/>
                  <a:pt x="1226127" y="114300"/>
                </a:cubicBezTo>
                <a:cubicBezTo>
                  <a:pt x="1236195" y="118615"/>
                  <a:pt x="1246909" y="121227"/>
                  <a:pt x="1257300" y="124691"/>
                </a:cubicBezTo>
                <a:lnTo>
                  <a:pt x="1350818" y="187037"/>
                </a:lnTo>
                <a:lnTo>
                  <a:pt x="1413163" y="228600"/>
                </a:lnTo>
                <a:lnTo>
                  <a:pt x="1444336" y="238991"/>
                </a:lnTo>
                <a:cubicBezTo>
                  <a:pt x="1451263" y="249382"/>
                  <a:pt x="1455366" y="262363"/>
                  <a:pt x="1465118" y="270164"/>
                </a:cubicBezTo>
                <a:cubicBezTo>
                  <a:pt x="1473671" y="277006"/>
                  <a:pt x="1486716" y="275236"/>
                  <a:pt x="1496291" y="280555"/>
                </a:cubicBezTo>
                <a:cubicBezTo>
                  <a:pt x="1518124" y="292685"/>
                  <a:pt x="1537854" y="308265"/>
                  <a:pt x="1558636" y="322119"/>
                </a:cubicBezTo>
                <a:cubicBezTo>
                  <a:pt x="1569027" y="329046"/>
                  <a:pt x="1580979" y="334069"/>
                  <a:pt x="1589809" y="342900"/>
                </a:cubicBezTo>
                <a:cubicBezTo>
                  <a:pt x="1600200" y="353291"/>
                  <a:pt x="1608754" y="365922"/>
                  <a:pt x="1620981" y="374073"/>
                </a:cubicBezTo>
                <a:cubicBezTo>
                  <a:pt x="1630094" y="380149"/>
                  <a:pt x="1641763" y="381000"/>
                  <a:pt x="1652154" y="384464"/>
                </a:cubicBezTo>
                <a:cubicBezTo>
                  <a:pt x="1666009" y="394855"/>
                  <a:pt x="1679032" y="406458"/>
                  <a:pt x="1693718" y="415637"/>
                </a:cubicBezTo>
                <a:cubicBezTo>
                  <a:pt x="1723070" y="433982"/>
                  <a:pt x="1736148" y="436708"/>
                  <a:pt x="1766454" y="446809"/>
                </a:cubicBezTo>
                <a:cubicBezTo>
                  <a:pt x="1787236" y="460664"/>
                  <a:pt x="1805105" y="480475"/>
                  <a:pt x="1828800" y="488373"/>
                </a:cubicBezTo>
                <a:cubicBezTo>
                  <a:pt x="1861336" y="499219"/>
                  <a:pt x="1898159" y="513264"/>
                  <a:pt x="1932709" y="519546"/>
                </a:cubicBezTo>
                <a:cubicBezTo>
                  <a:pt x="2069225" y="544367"/>
                  <a:pt x="1952738" y="516760"/>
                  <a:pt x="2047009" y="540328"/>
                </a:cubicBezTo>
                <a:cubicBezTo>
                  <a:pt x="2175163" y="536864"/>
                  <a:pt x="2303510" y="537771"/>
                  <a:pt x="2431472" y="529937"/>
                </a:cubicBezTo>
                <a:cubicBezTo>
                  <a:pt x="2458026" y="528311"/>
                  <a:pt x="2553319" y="512087"/>
                  <a:pt x="2597727" y="498764"/>
                </a:cubicBezTo>
                <a:cubicBezTo>
                  <a:pt x="2724216" y="460817"/>
                  <a:pt x="2605835" y="491541"/>
                  <a:pt x="2701636" y="467591"/>
                </a:cubicBezTo>
                <a:cubicBezTo>
                  <a:pt x="2712027" y="460664"/>
                  <a:pt x="2721397" y="451881"/>
                  <a:pt x="2732809" y="446809"/>
                </a:cubicBezTo>
                <a:cubicBezTo>
                  <a:pt x="2752827" y="437912"/>
                  <a:pt x="2776927" y="438179"/>
                  <a:pt x="2795154" y="426028"/>
                </a:cubicBezTo>
                <a:cubicBezTo>
                  <a:pt x="2835441" y="399170"/>
                  <a:pt x="2814479" y="409195"/>
                  <a:pt x="2857500" y="394855"/>
                </a:cubicBezTo>
                <a:cubicBezTo>
                  <a:pt x="2878282" y="381000"/>
                  <a:pt x="2902184" y="370952"/>
                  <a:pt x="2919845" y="353291"/>
                </a:cubicBezTo>
                <a:cubicBezTo>
                  <a:pt x="2942826" y="330311"/>
                  <a:pt x="2953258" y="315804"/>
                  <a:pt x="2982191" y="301337"/>
                </a:cubicBezTo>
                <a:cubicBezTo>
                  <a:pt x="2991987" y="296439"/>
                  <a:pt x="3002972" y="294410"/>
                  <a:pt x="3013363" y="290946"/>
                </a:cubicBezTo>
                <a:cubicBezTo>
                  <a:pt x="3020290" y="280555"/>
                  <a:pt x="3024393" y="267574"/>
                  <a:pt x="3034145" y="259773"/>
                </a:cubicBezTo>
                <a:cubicBezTo>
                  <a:pt x="3042698" y="252931"/>
                  <a:pt x="3055743" y="254701"/>
                  <a:pt x="3065318" y="249382"/>
                </a:cubicBezTo>
                <a:cubicBezTo>
                  <a:pt x="3087151" y="237252"/>
                  <a:pt x="3106881" y="221673"/>
                  <a:pt x="3127663" y="207819"/>
                </a:cubicBezTo>
                <a:lnTo>
                  <a:pt x="3252354" y="124691"/>
                </a:lnTo>
                <a:cubicBezTo>
                  <a:pt x="3252356" y="124690"/>
                  <a:pt x="3314697" y="83129"/>
                  <a:pt x="3314700" y="83128"/>
                </a:cubicBezTo>
                <a:cubicBezTo>
                  <a:pt x="3332018" y="79664"/>
                  <a:pt x="3349198" y="75423"/>
                  <a:pt x="3366654" y="72737"/>
                </a:cubicBezTo>
                <a:cubicBezTo>
                  <a:pt x="3530218" y="47573"/>
                  <a:pt x="3382609" y="75780"/>
                  <a:pt x="3501736" y="51955"/>
                </a:cubicBezTo>
                <a:cubicBezTo>
                  <a:pt x="3565015" y="56475"/>
                  <a:pt x="3652799" y="59308"/>
                  <a:pt x="3719945" y="72737"/>
                </a:cubicBezTo>
                <a:cubicBezTo>
                  <a:pt x="3730685" y="74885"/>
                  <a:pt x="3740426" y="80752"/>
                  <a:pt x="3751118" y="83128"/>
                </a:cubicBezTo>
                <a:cubicBezTo>
                  <a:pt x="3771685" y="87698"/>
                  <a:pt x="3792896" y="88949"/>
                  <a:pt x="3813463" y="93519"/>
                </a:cubicBezTo>
                <a:cubicBezTo>
                  <a:pt x="3824155" y="95895"/>
                  <a:pt x="3834104" y="100900"/>
                  <a:pt x="3844636" y="103909"/>
                </a:cubicBezTo>
                <a:cubicBezTo>
                  <a:pt x="3858368" y="107832"/>
                  <a:pt x="3872468" y="110377"/>
                  <a:pt x="3886200" y="114300"/>
                </a:cubicBezTo>
                <a:cubicBezTo>
                  <a:pt x="3896731" y="117309"/>
                  <a:pt x="3906805" y="121809"/>
                  <a:pt x="3917372" y="124691"/>
                </a:cubicBezTo>
                <a:cubicBezTo>
                  <a:pt x="3944928" y="132206"/>
                  <a:pt x="3973404" y="136441"/>
                  <a:pt x="4000500" y="145473"/>
                </a:cubicBezTo>
                <a:cubicBezTo>
                  <a:pt x="4010891" y="148937"/>
                  <a:pt x="4021876" y="150966"/>
                  <a:pt x="4031672" y="155864"/>
                </a:cubicBezTo>
                <a:cubicBezTo>
                  <a:pt x="4042842" y="161449"/>
                  <a:pt x="4051366" y="171727"/>
                  <a:pt x="4062845" y="176646"/>
                </a:cubicBezTo>
                <a:cubicBezTo>
                  <a:pt x="4103510" y="194074"/>
                  <a:pt x="4124839" y="179877"/>
                  <a:pt x="4166754" y="207819"/>
                </a:cubicBezTo>
                <a:cubicBezTo>
                  <a:pt x="4216154" y="240751"/>
                  <a:pt x="4186080" y="224651"/>
                  <a:pt x="4260272" y="249382"/>
                </a:cubicBezTo>
                <a:lnTo>
                  <a:pt x="4322618" y="270164"/>
                </a:lnTo>
                <a:lnTo>
                  <a:pt x="4353791" y="280555"/>
                </a:lnTo>
                <a:cubicBezTo>
                  <a:pt x="4364182" y="287482"/>
                  <a:pt x="4373793" y="295752"/>
                  <a:pt x="4384963" y="301337"/>
                </a:cubicBezTo>
                <a:cubicBezTo>
                  <a:pt x="4399870" y="308790"/>
                  <a:pt x="4444383" y="318790"/>
                  <a:pt x="4457700" y="322119"/>
                </a:cubicBezTo>
                <a:cubicBezTo>
                  <a:pt x="4468091" y="329046"/>
                  <a:pt x="4477460" y="337828"/>
                  <a:pt x="4488872" y="342900"/>
                </a:cubicBezTo>
                <a:cubicBezTo>
                  <a:pt x="4488874" y="342901"/>
                  <a:pt x="4566804" y="368877"/>
                  <a:pt x="4582391" y="374073"/>
                </a:cubicBezTo>
                <a:cubicBezTo>
                  <a:pt x="4582395" y="374074"/>
                  <a:pt x="4644733" y="394854"/>
                  <a:pt x="4644736" y="394855"/>
                </a:cubicBezTo>
                <a:cubicBezTo>
                  <a:pt x="4707431" y="407394"/>
                  <a:pt x="4679936" y="399661"/>
                  <a:pt x="4727863" y="415637"/>
                </a:cubicBezTo>
                <a:cubicBezTo>
                  <a:pt x="4821381" y="412173"/>
                  <a:pt x="4915220" y="413719"/>
                  <a:pt x="5008418" y="405246"/>
                </a:cubicBezTo>
                <a:cubicBezTo>
                  <a:pt x="5030234" y="403263"/>
                  <a:pt x="5049981" y="391391"/>
                  <a:pt x="5070763" y="384464"/>
                </a:cubicBezTo>
                <a:lnTo>
                  <a:pt x="5101936" y="374073"/>
                </a:lnTo>
                <a:cubicBezTo>
                  <a:pt x="5150770" y="325239"/>
                  <a:pt x="5120882" y="351052"/>
                  <a:pt x="5195454" y="301337"/>
                </a:cubicBezTo>
                <a:lnTo>
                  <a:pt x="5226627" y="280555"/>
                </a:lnTo>
              </a:path>
            </a:pathLst>
          </a:cu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131840" y="2852413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31840" y="4942485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31840" y="2852413"/>
            <a:ext cx="0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67476" y="3947016"/>
            <a:ext cx="1370500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l-NL" sz="1600" b="1" dirty="0" err="1"/>
              <a:t>H</a:t>
            </a:r>
            <a:r>
              <a:rPr lang="nl-NL" sz="1600" b="1" dirty="0" err="1" smtClean="0"/>
              <a:t>ybrid</a:t>
            </a:r>
            <a:r>
              <a:rPr lang="nl-NL" sz="1600" b="1" dirty="0" smtClean="0"/>
              <a:t/>
            </a:r>
            <a:br>
              <a:rPr lang="nl-NL" sz="1600" b="1" dirty="0" smtClean="0"/>
            </a:br>
            <a:r>
              <a:rPr lang="nl-NL" sz="1600" b="1" dirty="0" smtClean="0"/>
              <a:t>Financial</a:t>
            </a:r>
            <a:br>
              <a:rPr lang="nl-NL" sz="1600" b="1" dirty="0" smtClean="0"/>
            </a:br>
            <a:r>
              <a:rPr lang="nl-NL" sz="1600" b="1" dirty="0" smtClean="0"/>
              <a:t>Instrument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3034023" y="2551265"/>
            <a:ext cx="360040" cy="24093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2533777"/>
            <a:ext cx="1440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l-NL" sz="1400" dirty="0" smtClean="0"/>
              <a:t>0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3034023" y="5018824"/>
            <a:ext cx="360040" cy="240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-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16</a:t>
            </a:r>
          </a:p>
        </p:txBody>
      </p:sp>
    </p:spTree>
    <p:extLst>
      <p:ext uri="{BB962C8B-B14F-4D97-AF65-F5344CB8AC3E}">
        <p14:creationId xmlns:p14="http://schemas.microsoft.com/office/powerpoint/2010/main" val="2953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6" y="694374"/>
            <a:ext cx="8354268" cy="869189"/>
          </a:xfrm>
        </p:spPr>
        <p:txBody>
          <a:bodyPr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HYBRIDE STRUCTUREN</a:t>
            </a:r>
            <a:endParaRPr lang="en-US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1" y="1443789"/>
            <a:ext cx="8344413" cy="4957011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smtClean="0"/>
              <a:t>HYBRIDE ENTITEIT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	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3091" y="1883695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A </a:t>
            </a:r>
            <a:r>
              <a:rPr lang="nl-NL" sz="1600" b="1" dirty="0" err="1" smtClean="0"/>
              <a:t>Co.</a:t>
            </a:r>
            <a:endParaRPr lang="nl-NL" sz="1600" b="1" dirty="0" smtClean="0"/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16728" y="3617416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B </a:t>
            </a:r>
            <a:r>
              <a:rPr lang="nl-NL" sz="1600" b="1" dirty="0" err="1" smtClean="0"/>
              <a:t>Co.</a:t>
            </a:r>
            <a:endParaRPr lang="nl-NL" sz="1600" b="1" dirty="0" smtClean="0"/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13091" y="5246338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B Sub 1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97456" y="3617416"/>
            <a:ext cx="1872208" cy="749812"/>
          </a:xfrm>
          <a:prstGeom prst="rect">
            <a:avLst/>
          </a:prstGeom>
          <a:noFill/>
          <a:ln w="19050" cmpd="sng">
            <a:solidFill>
              <a:schemeClr val="tx2">
                <a:alpha val="8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nl-NL" sz="1400" dirty="0" smtClean="0"/>
          </a:p>
          <a:p>
            <a:pPr algn="ctr"/>
            <a:r>
              <a:rPr lang="nl-NL" sz="1600" b="1" dirty="0" smtClean="0"/>
              <a:t>BANK</a:t>
            </a:r>
          </a:p>
          <a:p>
            <a:pPr algn="ctr"/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34407" y="2667224"/>
            <a:ext cx="12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Country 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8119" y="3061197"/>
            <a:ext cx="151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Country B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82207" y="4360036"/>
            <a:ext cx="0" cy="35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66304" y="4360036"/>
            <a:ext cx="0" cy="383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66876" y="4728991"/>
            <a:ext cx="2015331" cy="42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5283005" y="2253822"/>
            <a:ext cx="12700" cy="2736304"/>
          </a:xfrm>
          <a:prstGeom prst="curvedConnector3">
            <a:avLst>
              <a:gd name="adj1" fmla="val 4909094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779206" y="2633507"/>
            <a:ext cx="5254" cy="1000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5095847" y="2997366"/>
            <a:ext cx="85079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l-NL" sz="1400" b="1" dirty="0" smtClean="0"/>
              <a:t>Interest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5095846" y="4687360"/>
            <a:ext cx="111385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nl-NL" sz="1400" b="1" dirty="0" smtClean="0"/>
              <a:t> </a:t>
            </a:r>
            <a:r>
              <a:rPr lang="nl-NL" sz="1400" b="1" dirty="0" err="1" smtClean="0"/>
              <a:t>Loan</a:t>
            </a:r>
            <a:endParaRPr lang="en-US" sz="1400" b="1" dirty="0"/>
          </a:p>
        </p:txBody>
      </p:sp>
      <p:sp>
        <p:nvSpPr>
          <p:cNvPr id="47" name="Oval 46"/>
          <p:cNvSpPr/>
          <p:nvPr/>
        </p:nvSpPr>
        <p:spPr>
          <a:xfrm>
            <a:off x="2918819" y="3633549"/>
            <a:ext cx="1872208" cy="71641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779206" y="4336450"/>
            <a:ext cx="0" cy="9185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247894" y="4488052"/>
            <a:ext cx="360040" cy="24093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-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736673" y="4477674"/>
            <a:ext cx="360040" cy="24093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+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658176" y="2701537"/>
            <a:ext cx="5578120" cy="449317"/>
          </a:xfrm>
          <a:custGeom>
            <a:avLst/>
            <a:gdLst>
              <a:gd name="connsiteX0" fmla="*/ 0 w 5330536"/>
              <a:gd name="connsiteY0" fmla="*/ 301337 h 498939"/>
              <a:gd name="connsiteX1" fmla="*/ 51954 w 5330536"/>
              <a:gd name="connsiteY1" fmla="*/ 270164 h 498939"/>
              <a:gd name="connsiteX2" fmla="*/ 114300 w 5330536"/>
              <a:gd name="connsiteY2" fmla="*/ 228600 h 498939"/>
              <a:gd name="connsiteX3" fmla="*/ 145472 w 5330536"/>
              <a:gd name="connsiteY3" fmla="*/ 218209 h 498939"/>
              <a:gd name="connsiteX4" fmla="*/ 228600 w 5330536"/>
              <a:gd name="connsiteY4" fmla="*/ 176646 h 498939"/>
              <a:gd name="connsiteX5" fmla="*/ 290945 w 5330536"/>
              <a:gd name="connsiteY5" fmla="*/ 155864 h 498939"/>
              <a:gd name="connsiteX6" fmla="*/ 353291 w 5330536"/>
              <a:gd name="connsiteY6" fmla="*/ 124691 h 498939"/>
              <a:gd name="connsiteX7" fmla="*/ 384463 w 5330536"/>
              <a:gd name="connsiteY7" fmla="*/ 103909 h 498939"/>
              <a:gd name="connsiteX8" fmla="*/ 446809 w 5330536"/>
              <a:gd name="connsiteY8" fmla="*/ 83127 h 498939"/>
              <a:gd name="connsiteX9" fmla="*/ 540327 w 5330536"/>
              <a:gd name="connsiteY9" fmla="*/ 41564 h 498939"/>
              <a:gd name="connsiteX10" fmla="*/ 571500 w 5330536"/>
              <a:gd name="connsiteY10" fmla="*/ 31173 h 498939"/>
              <a:gd name="connsiteX11" fmla="*/ 602672 w 5330536"/>
              <a:gd name="connsiteY11" fmla="*/ 20782 h 498939"/>
              <a:gd name="connsiteX12" fmla="*/ 654627 w 5330536"/>
              <a:gd name="connsiteY12" fmla="*/ 10391 h 498939"/>
              <a:gd name="connsiteX13" fmla="*/ 935181 w 5330536"/>
              <a:gd name="connsiteY13" fmla="*/ 20782 h 498939"/>
              <a:gd name="connsiteX14" fmla="*/ 1007918 w 5330536"/>
              <a:gd name="connsiteY14" fmla="*/ 41564 h 498939"/>
              <a:gd name="connsiteX15" fmla="*/ 1039091 w 5330536"/>
              <a:gd name="connsiteY15" fmla="*/ 62346 h 498939"/>
              <a:gd name="connsiteX16" fmla="*/ 1080654 w 5330536"/>
              <a:gd name="connsiteY16" fmla="*/ 72737 h 498939"/>
              <a:gd name="connsiteX17" fmla="*/ 1111827 w 5330536"/>
              <a:gd name="connsiteY17" fmla="*/ 83127 h 498939"/>
              <a:gd name="connsiteX18" fmla="*/ 1153391 w 5330536"/>
              <a:gd name="connsiteY18" fmla="*/ 103909 h 498939"/>
              <a:gd name="connsiteX19" fmla="*/ 1215736 w 5330536"/>
              <a:gd name="connsiteY19" fmla="*/ 124691 h 498939"/>
              <a:gd name="connsiteX20" fmla="*/ 1278081 w 5330536"/>
              <a:gd name="connsiteY20" fmla="*/ 155864 h 498939"/>
              <a:gd name="connsiteX21" fmla="*/ 1319645 w 5330536"/>
              <a:gd name="connsiteY21" fmla="*/ 176646 h 498939"/>
              <a:gd name="connsiteX22" fmla="*/ 1350818 w 5330536"/>
              <a:gd name="connsiteY22" fmla="*/ 187037 h 498939"/>
              <a:gd name="connsiteX23" fmla="*/ 1381991 w 5330536"/>
              <a:gd name="connsiteY23" fmla="*/ 207818 h 498939"/>
              <a:gd name="connsiteX24" fmla="*/ 1485900 w 5330536"/>
              <a:gd name="connsiteY24" fmla="*/ 270164 h 498939"/>
              <a:gd name="connsiteX25" fmla="*/ 1517072 w 5330536"/>
              <a:gd name="connsiteY25" fmla="*/ 290946 h 498939"/>
              <a:gd name="connsiteX26" fmla="*/ 1579418 w 5330536"/>
              <a:gd name="connsiteY26" fmla="*/ 311727 h 498939"/>
              <a:gd name="connsiteX27" fmla="*/ 1641763 w 5330536"/>
              <a:gd name="connsiteY27" fmla="*/ 342900 h 498939"/>
              <a:gd name="connsiteX28" fmla="*/ 1672936 w 5330536"/>
              <a:gd name="connsiteY28" fmla="*/ 363682 h 498939"/>
              <a:gd name="connsiteX29" fmla="*/ 1766454 w 5330536"/>
              <a:gd name="connsiteY29" fmla="*/ 394855 h 498939"/>
              <a:gd name="connsiteX30" fmla="*/ 1797627 w 5330536"/>
              <a:gd name="connsiteY30" fmla="*/ 405246 h 498939"/>
              <a:gd name="connsiteX31" fmla="*/ 1828800 w 5330536"/>
              <a:gd name="connsiteY31" fmla="*/ 426027 h 498939"/>
              <a:gd name="connsiteX32" fmla="*/ 1901536 w 5330536"/>
              <a:gd name="connsiteY32" fmla="*/ 446809 h 498939"/>
              <a:gd name="connsiteX33" fmla="*/ 1932709 w 5330536"/>
              <a:gd name="connsiteY33" fmla="*/ 457200 h 498939"/>
              <a:gd name="connsiteX34" fmla="*/ 2036618 w 5330536"/>
              <a:gd name="connsiteY34" fmla="*/ 477982 h 498939"/>
              <a:gd name="connsiteX35" fmla="*/ 2109354 w 5330536"/>
              <a:gd name="connsiteY35" fmla="*/ 498764 h 498939"/>
              <a:gd name="connsiteX36" fmla="*/ 2524991 w 5330536"/>
              <a:gd name="connsiteY36" fmla="*/ 467591 h 498939"/>
              <a:gd name="connsiteX37" fmla="*/ 2587336 w 5330536"/>
              <a:gd name="connsiteY37" fmla="*/ 446809 h 498939"/>
              <a:gd name="connsiteX38" fmla="*/ 2618509 w 5330536"/>
              <a:gd name="connsiteY38" fmla="*/ 436418 h 498939"/>
              <a:gd name="connsiteX39" fmla="*/ 2649681 w 5330536"/>
              <a:gd name="connsiteY39" fmla="*/ 415637 h 498939"/>
              <a:gd name="connsiteX40" fmla="*/ 2712027 w 5330536"/>
              <a:gd name="connsiteY40" fmla="*/ 394855 h 498939"/>
              <a:gd name="connsiteX41" fmla="*/ 2836718 w 5330536"/>
              <a:gd name="connsiteY41" fmla="*/ 311727 h 498939"/>
              <a:gd name="connsiteX42" fmla="*/ 2867891 w 5330536"/>
              <a:gd name="connsiteY42" fmla="*/ 290946 h 498939"/>
              <a:gd name="connsiteX43" fmla="*/ 2961409 w 5330536"/>
              <a:gd name="connsiteY43" fmla="*/ 238991 h 498939"/>
              <a:gd name="connsiteX44" fmla="*/ 3054927 w 5330536"/>
              <a:gd name="connsiteY44" fmla="*/ 176646 h 498939"/>
              <a:gd name="connsiteX45" fmla="*/ 3086100 w 5330536"/>
              <a:gd name="connsiteY45" fmla="*/ 155864 h 498939"/>
              <a:gd name="connsiteX46" fmla="*/ 3117272 w 5330536"/>
              <a:gd name="connsiteY46" fmla="*/ 124691 h 498939"/>
              <a:gd name="connsiteX47" fmla="*/ 3148445 w 5330536"/>
              <a:gd name="connsiteY47" fmla="*/ 114300 h 498939"/>
              <a:gd name="connsiteX48" fmla="*/ 3210791 w 5330536"/>
              <a:gd name="connsiteY48" fmla="*/ 72737 h 498939"/>
              <a:gd name="connsiteX49" fmla="*/ 3273136 w 5330536"/>
              <a:gd name="connsiteY49" fmla="*/ 51955 h 498939"/>
              <a:gd name="connsiteX50" fmla="*/ 3304309 w 5330536"/>
              <a:gd name="connsiteY50" fmla="*/ 41564 h 498939"/>
              <a:gd name="connsiteX51" fmla="*/ 3377045 w 5330536"/>
              <a:gd name="connsiteY51" fmla="*/ 20782 h 498939"/>
              <a:gd name="connsiteX52" fmla="*/ 3449781 w 5330536"/>
              <a:gd name="connsiteY52" fmla="*/ 0 h 498939"/>
              <a:gd name="connsiteX53" fmla="*/ 3667991 w 5330536"/>
              <a:gd name="connsiteY53" fmla="*/ 10391 h 498939"/>
              <a:gd name="connsiteX54" fmla="*/ 3782291 w 5330536"/>
              <a:gd name="connsiteY54" fmla="*/ 41564 h 498939"/>
              <a:gd name="connsiteX55" fmla="*/ 3813463 w 5330536"/>
              <a:gd name="connsiteY55" fmla="*/ 51955 h 498939"/>
              <a:gd name="connsiteX56" fmla="*/ 3875809 w 5330536"/>
              <a:gd name="connsiteY56" fmla="*/ 83127 h 498939"/>
              <a:gd name="connsiteX57" fmla="*/ 3906981 w 5330536"/>
              <a:gd name="connsiteY57" fmla="*/ 103909 h 498939"/>
              <a:gd name="connsiteX58" fmla="*/ 3938154 w 5330536"/>
              <a:gd name="connsiteY58" fmla="*/ 114300 h 498939"/>
              <a:gd name="connsiteX59" fmla="*/ 4031672 w 5330536"/>
              <a:gd name="connsiteY59" fmla="*/ 176646 h 498939"/>
              <a:gd name="connsiteX60" fmla="*/ 4062845 w 5330536"/>
              <a:gd name="connsiteY60" fmla="*/ 197427 h 498939"/>
              <a:gd name="connsiteX61" fmla="*/ 4094018 w 5330536"/>
              <a:gd name="connsiteY61" fmla="*/ 207818 h 498939"/>
              <a:gd name="connsiteX62" fmla="*/ 4156363 w 5330536"/>
              <a:gd name="connsiteY62" fmla="*/ 249382 h 498939"/>
              <a:gd name="connsiteX63" fmla="*/ 4187536 w 5330536"/>
              <a:gd name="connsiteY63" fmla="*/ 270164 h 498939"/>
              <a:gd name="connsiteX64" fmla="*/ 4229100 w 5330536"/>
              <a:gd name="connsiteY64" fmla="*/ 290946 h 498939"/>
              <a:gd name="connsiteX65" fmla="*/ 4260272 w 5330536"/>
              <a:gd name="connsiteY65" fmla="*/ 311727 h 498939"/>
              <a:gd name="connsiteX66" fmla="*/ 4322618 w 5330536"/>
              <a:gd name="connsiteY66" fmla="*/ 332509 h 498939"/>
              <a:gd name="connsiteX67" fmla="*/ 4353791 w 5330536"/>
              <a:gd name="connsiteY67" fmla="*/ 342900 h 498939"/>
              <a:gd name="connsiteX68" fmla="*/ 4416136 w 5330536"/>
              <a:gd name="connsiteY68" fmla="*/ 374073 h 498939"/>
              <a:gd name="connsiteX69" fmla="*/ 4499263 w 5330536"/>
              <a:gd name="connsiteY69" fmla="*/ 394855 h 498939"/>
              <a:gd name="connsiteX70" fmla="*/ 4738254 w 5330536"/>
              <a:gd name="connsiteY70" fmla="*/ 384464 h 498939"/>
              <a:gd name="connsiteX71" fmla="*/ 4883727 w 5330536"/>
              <a:gd name="connsiteY71" fmla="*/ 342900 h 498939"/>
              <a:gd name="connsiteX72" fmla="*/ 4946072 w 5330536"/>
              <a:gd name="connsiteY72" fmla="*/ 322118 h 498939"/>
              <a:gd name="connsiteX73" fmla="*/ 5039591 w 5330536"/>
              <a:gd name="connsiteY73" fmla="*/ 270164 h 498939"/>
              <a:gd name="connsiteX74" fmla="*/ 5101936 w 5330536"/>
              <a:gd name="connsiteY74" fmla="*/ 228600 h 498939"/>
              <a:gd name="connsiteX75" fmla="*/ 5133109 w 5330536"/>
              <a:gd name="connsiteY75" fmla="*/ 197427 h 498939"/>
              <a:gd name="connsiteX76" fmla="*/ 5195454 w 5330536"/>
              <a:gd name="connsiteY76" fmla="*/ 155864 h 498939"/>
              <a:gd name="connsiteX77" fmla="*/ 5257800 w 5330536"/>
              <a:gd name="connsiteY77" fmla="*/ 103909 h 498939"/>
              <a:gd name="connsiteX78" fmla="*/ 5330536 w 5330536"/>
              <a:gd name="connsiteY78" fmla="*/ 62346 h 498939"/>
              <a:gd name="connsiteX79" fmla="*/ 5330536 w 5330536"/>
              <a:gd name="connsiteY79" fmla="*/ 51955 h 4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330536" h="498939">
                <a:moveTo>
                  <a:pt x="0" y="301337"/>
                </a:moveTo>
                <a:cubicBezTo>
                  <a:pt x="17318" y="290946"/>
                  <a:pt x="34915" y="281007"/>
                  <a:pt x="51954" y="270164"/>
                </a:cubicBezTo>
                <a:cubicBezTo>
                  <a:pt x="73026" y="256754"/>
                  <a:pt x="90605" y="236499"/>
                  <a:pt x="114300" y="228600"/>
                </a:cubicBezTo>
                <a:cubicBezTo>
                  <a:pt x="124691" y="225136"/>
                  <a:pt x="135501" y="222741"/>
                  <a:pt x="145472" y="218209"/>
                </a:cubicBezTo>
                <a:cubicBezTo>
                  <a:pt x="173675" y="205390"/>
                  <a:pt x="199210" y="186443"/>
                  <a:pt x="228600" y="176646"/>
                </a:cubicBezTo>
                <a:cubicBezTo>
                  <a:pt x="249382" y="169719"/>
                  <a:pt x="272718" y="168015"/>
                  <a:pt x="290945" y="155864"/>
                </a:cubicBezTo>
                <a:cubicBezTo>
                  <a:pt x="331232" y="129006"/>
                  <a:pt x="310270" y="139031"/>
                  <a:pt x="353291" y="124691"/>
                </a:cubicBezTo>
                <a:cubicBezTo>
                  <a:pt x="363682" y="117764"/>
                  <a:pt x="373051" y="108981"/>
                  <a:pt x="384463" y="103909"/>
                </a:cubicBezTo>
                <a:cubicBezTo>
                  <a:pt x="404481" y="95012"/>
                  <a:pt x="428582" y="95278"/>
                  <a:pt x="446809" y="83127"/>
                </a:cubicBezTo>
                <a:cubicBezTo>
                  <a:pt x="496208" y="50195"/>
                  <a:pt x="466134" y="66295"/>
                  <a:pt x="540327" y="41564"/>
                </a:cubicBezTo>
                <a:lnTo>
                  <a:pt x="571500" y="31173"/>
                </a:lnTo>
                <a:cubicBezTo>
                  <a:pt x="581891" y="27709"/>
                  <a:pt x="591932" y="22930"/>
                  <a:pt x="602672" y="20782"/>
                </a:cubicBezTo>
                <a:lnTo>
                  <a:pt x="654627" y="10391"/>
                </a:lnTo>
                <a:cubicBezTo>
                  <a:pt x="748145" y="13855"/>
                  <a:pt x="841793" y="14757"/>
                  <a:pt x="935181" y="20782"/>
                </a:cubicBezTo>
                <a:cubicBezTo>
                  <a:pt x="942826" y="21275"/>
                  <a:pt x="997361" y="36286"/>
                  <a:pt x="1007918" y="41564"/>
                </a:cubicBezTo>
                <a:cubicBezTo>
                  <a:pt x="1019088" y="47149"/>
                  <a:pt x="1027612" y="57427"/>
                  <a:pt x="1039091" y="62346"/>
                </a:cubicBezTo>
                <a:cubicBezTo>
                  <a:pt x="1052217" y="67972"/>
                  <a:pt x="1066923" y="68814"/>
                  <a:pt x="1080654" y="72737"/>
                </a:cubicBezTo>
                <a:cubicBezTo>
                  <a:pt x="1091186" y="75746"/>
                  <a:pt x="1101760" y="78813"/>
                  <a:pt x="1111827" y="83127"/>
                </a:cubicBezTo>
                <a:cubicBezTo>
                  <a:pt x="1126065" y="89229"/>
                  <a:pt x="1139009" y="98156"/>
                  <a:pt x="1153391" y="103909"/>
                </a:cubicBezTo>
                <a:cubicBezTo>
                  <a:pt x="1173730" y="112045"/>
                  <a:pt x="1197509" y="112540"/>
                  <a:pt x="1215736" y="124691"/>
                </a:cubicBezTo>
                <a:cubicBezTo>
                  <a:pt x="1275642" y="164628"/>
                  <a:pt x="1217854" y="130052"/>
                  <a:pt x="1278081" y="155864"/>
                </a:cubicBezTo>
                <a:cubicBezTo>
                  <a:pt x="1292319" y="161966"/>
                  <a:pt x="1305407" y="170544"/>
                  <a:pt x="1319645" y="176646"/>
                </a:cubicBezTo>
                <a:cubicBezTo>
                  <a:pt x="1329712" y="180961"/>
                  <a:pt x="1341021" y="182139"/>
                  <a:pt x="1350818" y="187037"/>
                </a:cubicBezTo>
                <a:cubicBezTo>
                  <a:pt x="1361988" y="192622"/>
                  <a:pt x="1371148" y="201622"/>
                  <a:pt x="1381991" y="207818"/>
                </a:cubicBezTo>
                <a:cubicBezTo>
                  <a:pt x="1493799" y="271708"/>
                  <a:pt x="1333420" y="168509"/>
                  <a:pt x="1485900" y="270164"/>
                </a:cubicBezTo>
                <a:cubicBezTo>
                  <a:pt x="1496291" y="277091"/>
                  <a:pt x="1505225" y="286997"/>
                  <a:pt x="1517072" y="290946"/>
                </a:cubicBezTo>
                <a:lnTo>
                  <a:pt x="1579418" y="311727"/>
                </a:lnTo>
                <a:cubicBezTo>
                  <a:pt x="1668757" y="371286"/>
                  <a:pt x="1555723" y="299879"/>
                  <a:pt x="1641763" y="342900"/>
                </a:cubicBezTo>
                <a:cubicBezTo>
                  <a:pt x="1652933" y="348485"/>
                  <a:pt x="1661524" y="358610"/>
                  <a:pt x="1672936" y="363682"/>
                </a:cubicBezTo>
                <a:cubicBezTo>
                  <a:pt x="1672939" y="363684"/>
                  <a:pt x="1750866" y="389659"/>
                  <a:pt x="1766454" y="394855"/>
                </a:cubicBezTo>
                <a:cubicBezTo>
                  <a:pt x="1776845" y="398319"/>
                  <a:pt x="1788513" y="399171"/>
                  <a:pt x="1797627" y="405246"/>
                </a:cubicBezTo>
                <a:cubicBezTo>
                  <a:pt x="1808018" y="412173"/>
                  <a:pt x="1817630" y="420442"/>
                  <a:pt x="1828800" y="426027"/>
                </a:cubicBezTo>
                <a:cubicBezTo>
                  <a:pt x="1845412" y="434333"/>
                  <a:pt x="1885996" y="442369"/>
                  <a:pt x="1901536" y="446809"/>
                </a:cubicBezTo>
                <a:cubicBezTo>
                  <a:pt x="1912068" y="449818"/>
                  <a:pt x="1922036" y="454737"/>
                  <a:pt x="1932709" y="457200"/>
                </a:cubicBezTo>
                <a:cubicBezTo>
                  <a:pt x="1967127" y="465143"/>
                  <a:pt x="2003108" y="466812"/>
                  <a:pt x="2036618" y="477982"/>
                </a:cubicBezTo>
                <a:cubicBezTo>
                  <a:pt x="2081339" y="492889"/>
                  <a:pt x="2057165" y="485716"/>
                  <a:pt x="2109354" y="498764"/>
                </a:cubicBezTo>
                <a:cubicBezTo>
                  <a:pt x="2266151" y="493864"/>
                  <a:pt x="2386895" y="513624"/>
                  <a:pt x="2524991" y="467591"/>
                </a:cubicBezTo>
                <a:lnTo>
                  <a:pt x="2587336" y="446809"/>
                </a:lnTo>
                <a:cubicBezTo>
                  <a:pt x="2597727" y="443345"/>
                  <a:pt x="2609395" y="442494"/>
                  <a:pt x="2618509" y="436418"/>
                </a:cubicBezTo>
                <a:cubicBezTo>
                  <a:pt x="2628900" y="429491"/>
                  <a:pt x="2638269" y="420709"/>
                  <a:pt x="2649681" y="415637"/>
                </a:cubicBezTo>
                <a:cubicBezTo>
                  <a:pt x="2669699" y="406740"/>
                  <a:pt x="2693800" y="407006"/>
                  <a:pt x="2712027" y="394855"/>
                </a:cubicBezTo>
                <a:lnTo>
                  <a:pt x="2836718" y="311727"/>
                </a:lnTo>
                <a:cubicBezTo>
                  <a:pt x="2847109" y="304800"/>
                  <a:pt x="2856044" y="294895"/>
                  <a:pt x="2867891" y="290946"/>
                </a:cubicBezTo>
                <a:cubicBezTo>
                  <a:pt x="2922757" y="272657"/>
                  <a:pt x="2889951" y="286630"/>
                  <a:pt x="2961409" y="238991"/>
                </a:cubicBezTo>
                <a:lnTo>
                  <a:pt x="3054927" y="176646"/>
                </a:lnTo>
                <a:cubicBezTo>
                  <a:pt x="3065318" y="169719"/>
                  <a:pt x="3077269" y="164695"/>
                  <a:pt x="3086100" y="155864"/>
                </a:cubicBezTo>
                <a:cubicBezTo>
                  <a:pt x="3096491" y="145473"/>
                  <a:pt x="3105045" y="132842"/>
                  <a:pt x="3117272" y="124691"/>
                </a:cubicBezTo>
                <a:cubicBezTo>
                  <a:pt x="3126385" y="118615"/>
                  <a:pt x="3138870" y="119619"/>
                  <a:pt x="3148445" y="114300"/>
                </a:cubicBezTo>
                <a:cubicBezTo>
                  <a:pt x="3170279" y="102170"/>
                  <a:pt x="3187096" y="80635"/>
                  <a:pt x="3210791" y="72737"/>
                </a:cubicBezTo>
                <a:lnTo>
                  <a:pt x="3273136" y="51955"/>
                </a:lnTo>
                <a:cubicBezTo>
                  <a:pt x="3283527" y="48491"/>
                  <a:pt x="3293683" y="44221"/>
                  <a:pt x="3304309" y="41564"/>
                </a:cubicBezTo>
                <a:cubicBezTo>
                  <a:pt x="3434255" y="9077"/>
                  <a:pt x="3272686" y="50599"/>
                  <a:pt x="3377045" y="20782"/>
                </a:cubicBezTo>
                <a:cubicBezTo>
                  <a:pt x="3468368" y="-5310"/>
                  <a:pt x="3375048" y="24912"/>
                  <a:pt x="3449781" y="0"/>
                </a:cubicBezTo>
                <a:cubicBezTo>
                  <a:pt x="3522518" y="3464"/>
                  <a:pt x="3595386" y="4806"/>
                  <a:pt x="3667991" y="10391"/>
                </a:cubicBezTo>
                <a:cubicBezTo>
                  <a:pt x="3706176" y="13328"/>
                  <a:pt x="3746913" y="29771"/>
                  <a:pt x="3782291" y="41564"/>
                </a:cubicBezTo>
                <a:cubicBezTo>
                  <a:pt x="3792682" y="45028"/>
                  <a:pt x="3804350" y="45880"/>
                  <a:pt x="3813463" y="51955"/>
                </a:cubicBezTo>
                <a:cubicBezTo>
                  <a:pt x="3853749" y="78813"/>
                  <a:pt x="3832788" y="68788"/>
                  <a:pt x="3875809" y="83127"/>
                </a:cubicBezTo>
                <a:cubicBezTo>
                  <a:pt x="3886200" y="90054"/>
                  <a:pt x="3895811" y="98324"/>
                  <a:pt x="3906981" y="103909"/>
                </a:cubicBezTo>
                <a:cubicBezTo>
                  <a:pt x="3916778" y="108807"/>
                  <a:pt x="3928579" y="108981"/>
                  <a:pt x="3938154" y="114300"/>
                </a:cubicBezTo>
                <a:cubicBezTo>
                  <a:pt x="3938176" y="114312"/>
                  <a:pt x="4016075" y="166248"/>
                  <a:pt x="4031672" y="176646"/>
                </a:cubicBezTo>
                <a:cubicBezTo>
                  <a:pt x="4042063" y="183573"/>
                  <a:pt x="4050998" y="193478"/>
                  <a:pt x="4062845" y="197427"/>
                </a:cubicBezTo>
                <a:lnTo>
                  <a:pt x="4094018" y="207818"/>
                </a:lnTo>
                <a:cubicBezTo>
                  <a:pt x="4153111" y="266911"/>
                  <a:pt x="4096212" y="219306"/>
                  <a:pt x="4156363" y="249382"/>
                </a:cubicBezTo>
                <a:cubicBezTo>
                  <a:pt x="4167533" y="254967"/>
                  <a:pt x="4176693" y="263968"/>
                  <a:pt x="4187536" y="270164"/>
                </a:cubicBezTo>
                <a:cubicBezTo>
                  <a:pt x="4200985" y="277849"/>
                  <a:pt x="4215651" y="283261"/>
                  <a:pt x="4229100" y="290946"/>
                </a:cubicBezTo>
                <a:cubicBezTo>
                  <a:pt x="4239943" y="297142"/>
                  <a:pt x="4248860" y="306655"/>
                  <a:pt x="4260272" y="311727"/>
                </a:cubicBezTo>
                <a:cubicBezTo>
                  <a:pt x="4280290" y="320624"/>
                  <a:pt x="4301836" y="325582"/>
                  <a:pt x="4322618" y="332509"/>
                </a:cubicBezTo>
                <a:lnTo>
                  <a:pt x="4353791" y="342900"/>
                </a:lnTo>
                <a:cubicBezTo>
                  <a:pt x="4386531" y="364727"/>
                  <a:pt x="4379734" y="364145"/>
                  <a:pt x="4416136" y="374073"/>
                </a:cubicBezTo>
                <a:cubicBezTo>
                  <a:pt x="4443691" y="381588"/>
                  <a:pt x="4499263" y="394855"/>
                  <a:pt x="4499263" y="394855"/>
                </a:cubicBezTo>
                <a:cubicBezTo>
                  <a:pt x="4578927" y="391391"/>
                  <a:pt x="4658886" y="392145"/>
                  <a:pt x="4738254" y="384464"/>
                </a:cubicBezTo>
                <a:cubicBezTo>
                  <a:pt x="4775023" y="380906"/>
                  <a:pt x="4846140" y="355429"/>
                  <a:pt x="4883727" y="342900"/>
                </a:cubicBezTo>
                <a:cubicBezTo>
                  <a:pt x="4883728" y="342900"/>
                  <a:pt x="4946071" y="322119"/>
                  <a:pt x="4946072" y="322118"/>
                </a:cubicBezTo>
                <a:cubicBezTo>
                  <a:pt x="5017532" y="274479"/>
                  <a:pt x="4984723" y="288453"/>
                  <a:pt x="5039591" y="270164"/>
                </a:cubicBezTo>
                <a:cubicBezTo>
                  <a:pt x="5060373" y="256309"/>
                  <a:pt x="5084275" y="246261"/>
                  <a:pt x="5101936" y="228600"/>
                </a:cubicBezTo>
                <a:cubicBezTo>
                  <a:pt x="5112327" y="218209"/>
                  <a:pt x="5121509" y="206449"/>
                  <a:pt x="5133109" y="197427"/>
                </a:cubicBezTo>
                <a:cubicBezTo>
                  <a:pt x="5152824" y="182093"/>
                  <a:pt x="5177793" y="173525"/>
                  <a:pt x="5195454" y="155864"/>
                </a:cubicBezTo>
                <a:cubicBezTo>
                  <a:pt x="5224110" y="127208"/>
                  <a:pt x="5224044" y="123199"/>
                  <a:pt x="5257800" y="103909"/>
                </a:cubicBezTo>
                <a:cubicBezTo>
                  <a:pt x="5276811" y="93045"/>
                  <a:pt x="5313662" y="79220"/>
                  <a:pt x="5330536" y="62346"/>
                </a:cubicBezTo>
                <a:lnTo>
                  <a:pt x="5330536" y="5195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2699792" y="3429000"/>
            <a:ext cx="223224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99792" y="6173504"/>
            <a:ext cx="223224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99792" y="3429000"/>
            <a:ext cx="0" cy="274450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932040" y="3429000"/>
            <a:ext cx="0" cy="27824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17</a:t>
            </a:r>
          </a:p>
        </p:txBody>
      </p:sp>
    </p:spTree>
    <p:extLst>
      <p:ext uri="{BB962C8B-B14F-4D97-AF65-F5344CB8AC3E}">
        <p14:creationId xmlns:p14="http://schemas.microsoft.com/office/powerpoint/2010/main" val="2755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MULTILATERAAL VERDRAG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763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AANPASSINGEN IN ACTIEPLANNEN OESO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3000 VERDRAGEN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&gt; 100 DEELNEMENDE LANDEN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GOEDKEURING VOORJAAR 2017</a:t>
            </a: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18</a:t>
            </a:r>
          </a:p>
        </p:txBody>
      </p:sp>
    </p:spTree>
    <p:extLst>
      <p:ext uri="{BB962C8B-B14F-4D97-AF65-F5344CB8AC3E}">
        <p14:creationId xmlns:p14="http://schemas.microsoft.com/office/powerpoint/2010/main" val="27389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MULTILATERAAL VERDRAG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602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ELK LAND EIGEN AFWEGING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VOORWAARDE: BEIDE LANDEN ZIJN HET EENS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BELANGRIJKSTE THEMA’S</a:t>
            </a:r>
            <a:br>
              <a:rPr lang="nl-NL" sz="2400" dirty="0" smtClean="0"/>
            </a:br>
            <a:r>
              <a:rPr lang="nl-NL" sz="2400" dirty="0" smtClean="0"/>
              <a:t>- WOONPLAATSREGELING (TIE BREAKER)</a:t>
            </a:r>
            <a:br>
              <a:rPr lang="nl-NL" sz="2400" dirty="0" smtClean="0"/>
            </a:br>
            <a:r>
              <a:rPr lang="nl-NL" sz="2400" dirty="0" smtClean="0"/>
              <a:t>- VOORKOMEN HYBRIDE MISMATCHES</a:t>
            </a:r>
            <a:br>
              <a:rPr lang="nl-NL" sz="2400" dirty="0" smtClean="0"/>
            </a:br>
            <a:r>
              <a:rPr lang="nl-NL" sz="2400" dirty="0" smtClean="0"/>
              <a:t>- VOORKOMEN NON-BELASTING</a:t>
            </a:r>
            <a:br>
              <a:rPr lang="nl-NL" sz="2400" dirty="0" smtClean="0"/>
            </a:br>
            <a:r>
              <a:rPr lang="nl-NL" sz="2400" dirty="0" smtClean="0"/>
              <a:t>- ALGEMENE ANTI-MISBRUIKBEPALING</a:t>
            </a:r>
            <a:br>
              <a:rPr lang="nl-NL" sz="2400" dirty="0" smtClean="0"/>
            </a:br>
            <a:r>
              <a:rPr lang="nl-NL" sz="2400" dirty="0" smtClean="0"/>
              <a:t>- AANSCHERPING DIVIDENDARTIKEL</a:t>
            </a:r>
            <a:br>
              <a:rPr lang="nl-NL" sz="2400" dirty="0" smtClean="0"/>
            </a:br>
            <a:r>
              <a:rPr lang="nl-NL" sz="2400" dirty="0" smtClean="0"/>
              <a:t>- AANSCHERPING VASTE INRICHTING</a:t>
            </a:r>
            <a:br>
              <a:rPr lang="nl-NL" sz="2400" dirty="0" smtClean="0"/>
            </a:br>
            <a:r>
              <a:rPr lang="nl-NL" sz="2400" dirty="0" smtClean="0"/>
              <a:t>- VERBETERING GESCHILLENBESLECHTING</a:t>
            </a:r>
            <a:br>
              <a:rPr lang="nl-NL" sz="2400" dirty="0" smtClean="0"/>
            </a:br>
            <a:r>
              <a:rPr lang="nl-NL" sz="2400" dirty="0" smtClean="0"/>
              <a:t>- VERBETERING ARBITRAGEPROCEDURE </a:t>
            </a:r>
            <a:endParaRPr lang="nl-NL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19</a:t>
            </a:r>
          </a:p>
        </p:txBody>
      </p:sp>
    </p:spTree>
    <p:extLst>
      <p:ext uri="{BB962C8B-B14F-4D97-AF65-F5344CB8AC3E}">
        <p14:creationId xmlns:p14="http://schemas.microsoft.com/office/powerpoint/2010/main" val="2221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7668"/>
            <a:ext cx="7829550" cy="1295401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ONVERENIGBARE STAATSSTEUN</a:t>
            </a:r>
            <a:endParaRPr lang="nl-N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29550" cy="37352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CRITERIA VERBODEN STAATSSTEUN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VOORDEEL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BEKOSTIGD MET STAATSMIDDELEN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BEPAALDE ONDERNEMINGEN OF BEPAALDE PRODUCTEN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VERSTORING HANDELSVERKEER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CODE OF CONDUCT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ENKELE HOOFDTHEMA’S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TRANSFER PRICING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r>
              <a:rPr lang="nl-NL" sz="2000" b="1" dirty="0" smtClean="0">
                <a:solidFill>
                  <a:srgbClr val="002060"/>
                </a:solidFill>
              </a:rPr>
              <a:t>- INNOVATIEFACILITEITEN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600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20</a:t>
            </a:r>
          </a:p>
        </p:txBody>
      </p:sp>
    </p:spTree>
    <p:extLst>
      <p:ext uri="{BB962C8B-B14F-4D97-AF65-F5344CB8AC3E}">
        <p14:creationId xmlns:p14="http://schemas.microsoft.com/office/powerpoint/2010/main" val="26305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27" y="1066800"/>
            <a:ext cx="8229600" cy="8670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ONVERENIGBARE STAATSSTEUN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229600" cy="3763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INFRACTIEPROCEDURES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STARBUCKS/NEDERLAND: ALGEMEEN TP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AMAZON/LUXEMBURG: ROYALTYBETALINGEN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FIAT/LUXEMBURG: FINANCIERINGSACTIVITEITEN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APPLE/IERLAND: VERKOOPACTIVITEITEN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</a:t>
            </a:r>
            <a:r>
              <a:rPr lang="nl-NL" sz="2400" dirty="0" smtClean="0">
                <a:solidFill>
                  <a:srgbClr val="002060"/>
                </a:solidFill>
              </a:rPr>
              <a:t>MCDONALDS/LUXEMBURG</a:t>
            </a:r>
            <a:r>
              <a:rPr lang="nl-NL" sz="2400" dirty="0">
                <a:solidFill>
                  <a:srgbClr val="002060"/>
                </a:solidFill>
              </a:rPr>
              <a:t>: WEL OF GEEN VASTE </a:t>
            </a:r>
            <a:r>
              <a:rPr lang="nl-NL" sz="2400" dirty="0" smtClean="0">
                <a:solidFill>
                  <a:srgbClr val="002060"/>
                </a:solidFill>
              </a:rPr>
              <a:t/>
            </a:r>
            <a:br>
              <a:rPr lang="nl-NL" sz="2400" dirty="0" smtClean="0">
                <a:solidFill>
                  <a:srgbClr val="002060"/>
                </a:solidFill>
              </a:rPr>
            </a:br>
            <a:r>
              <a:rPr lang="nl-NL" sz="2400" dirty="0" smtClean="0">
                <a:solidFill>
                  <a:srgbClr val="002060"/>
                </a:solidFill>
              </a:rPr>
              <a:t>   INRICHTING</a:t>
            </a:r>
            <a:r>
              <a:rPr lang="nl-NL" sz="2400" dirty="0">
                <a:solidFill>
                  <a:srgbClr val="002060"/>
                </a:solidFill>
              </a:rPr>
              <a:t/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- FAIRNESS TAX/BELGIË: VRIJSTELLING </a:t>
            </a:r>
            <a:r>
              <a:rPr lang="nl-NL" sz="2400" dirty="0" smtClean="0">
                <a:solidFill>
                  <a:srgbClr val="002060"/>
                </a:solidFill>
              </a:rPr>
              <a:t>OVERWINST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21</a:t>
            </a:r>
          </a:p>
        </p:txBody>
      </p:sp>
    </p:spTree>
    <p:extLst>
      <p:ext uri="{BB962C8B-B14F-4D97-AF65-F5344CB8AC3E}">
        <p14:creationId xmlns:p14="http://schemas.microsoft.com/office/powerpoint/2010/main" val="31947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69" y="839563"/>
            <a:ext cx="90678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EUROPESE WINSTGRONDSLAG 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828800"/>
            <a:ext cx="8563069" cy="40203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PROBLEEM: DISPARITEITEN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EEN WINSTBELASTING?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EEN GRONDSLAG?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2011: COMMON CONSOLIDATED CORPORATE TAX BASE (CCCTB)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2016:</a:t>
            </a:r>
            <a:br>
              <a:rPr lang="nl-NL" sz="2000" dirty="0" smtClean="0"/>
            </a:br>
            <a:r>
              <a:rPr lang="nl-NL" sz="2000" dirty="0" smtClean="0"/>
              <a:t>- FASE 1: COMMON CORPORATE TAX BASE (CCTB)</a:t>
            </a:r>
            <a:br>
              <a:rPr lang="nl-NL" sz="2000" dirty="0" smtClean="0"/>
            </a:br>
            <a:r>
              <a:rPr lang="nl-NL" sz="2000" dirty="0" smtClean="0"/>
              <a:t>- FASE 2: COMMON CONSOLIDATED CORPORATE TAX </a:t>
            </a:r>
            <a:br>
              <a:rPr lang="nl-NL" sz="2000" dirty="0" smtClean="0"/>
            </a:br>
            <a:r>
              <a:rPr lang="nl-NL" sz="2000" dirty="0" smtClean="0"/>
              <a:t>   BASE (CCCTB) </a:t>
            </a:r>
            <a:endParaRPr lang="nl-NL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22</a:t>
            </a:r>
          </a:p>
        </p:txBody>
      </p:sp>
    </p:spTree>
    <p:extLst>
      <p:ext uri="{BB962C8B-B14F-4D97-AF65-F5344CB8AC3E}">
        <p14:creationId xmlns:p14="http://schemas.microsoft.com/office/powerpoint/2010/main" val="1072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63976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EUROPESE WINSTGRONDSLAG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962"/>
            <a:ext cx="8229600" cy="43735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OMZET &gt; € 750MLN.: VERPLICHT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RULEBASED WINSTBEGRIP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ANTIONTGAANSREGELS ATAD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FORMULA APPORTIONMENT:</a:t>
            </a:r>
            <a:br>
              <a:rPr lang="nl-NL" sz="2400" dirty="0" smtClean="0"/>
            </a:br>
            <a:r>
              <a:rPr lang="nl-NL" sz="2400" dirty="0" smtClean="0"/>
              <a:t>- LOON, ACTIVA, OMZET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ECONOMISCHE EFFECTEN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STAR SYSTEEM   </a:t>
            </a:r>
            <a:endParaRPr lang="nl-NL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23</a:t>
            </a:r>
          </a:p>
        </p:txBody>
      </p:sp>
    </p:spTree>
    <p:extLst>
      <p:ext uri="{BB962C8B-B14F-4D97-AF65-F5344CB8AC3E}">
        <p14:creationId xmlns:p14="http://schemas.microsoft.com/office/powerpoint/2010/main" val="1433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CONCLUSIES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MAXIMALE TRANSPARANTIE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INFORMATIEUITWISSELING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SLUITEN VAN BELASTINGVERDRAGEN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24</a:t>
            </a:r>
          </a:p>
        </p:txBody>
      </p:sp>
    </p:spTree>
    <p:extLst>
      <p:ext uri="{BB962C8B-B14F-4D97-AF65-F5344CB8AC3E}">
        <p14:creationId xmlns:p14="http://schemas.microsoft.com/office/powerpoint/2010/main" val="1097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3124200"/>
          </a:xfrm>
        </p:spPr>
        <p:txBody>
          <a:bodyPr/>
          <a:lstStyle/>
          <a:p>
            <a:pPr eaLnBrk="1" hangingPunct="1"/>
            <a:r>
              <a:rPr lang="nl-NL" sz="4800" dirty="0" smtClean="0">
                <a:solidFill>
                  <a:srgbClr val="002060"/>
                </a:solidFill>
              </a:rPr>
              <a:t>INTERNATIONALE FISCALITEIT IN TRANSITIE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400" dirty="0" smtClean="0"/>
              <a:t>PROF. DR. PETER KAVELAARS</a:t>
            </a:r>
            <a:endParaRPr lang="en-US" sz="2400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029200"/>
            <a:ext cx="27432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/>
              <a:t>19 </a:t>
            </a:r>
            <a:r>
              <a:rPr lang="en-US" sz="1800" b="1" dirty="0" err="1" smtClean="0"/>
              <a:t>januari</a:t>
            </a:r>
            <a:r>
              <a:rPr lang="en-US" sz="1800" b="1" dirty="0" smtClean="0"/>
              <a:t>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3124200"/>
          </a:xfrm>
        </p:spPr>
        <p:txBody>
          <a:bodyPr/>
          <a:lstStyle/>
          <a:p>
            <a:pPr eaLnBrk="1" hangingPunct="1"/>
            <a:r>
              <a:rPr lang="nl-NL" sz="4800" dirty="0" smtClean="0">
                <a:solidFill>
                  <a:srgbClr val="002060"/>
                </a:solidFill>
              </a:rPr>
              <a:t>INTERNATIONALE FISCALITEIT IN TRANSITIE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400" dirty="0" smtClean="0"/>
              <a:t>PROF. DR. PETER KAVELAARS</a:t>
            </a:r>
            <a:endParaRPr lang="en-US" sz="2400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029200"/>
            <a:ext cx="27432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/>
              <a:t>19 </a:t>
            </a:r>
            <a:r>
              <a:rPr lang="en-US" sz="1800" b="1" dirty="0" err="1" smtClean="0"/>
              <a:t>januari</a:t>
            </a:r>
            <a:r>
              <a:rPr lang="en-US" sz="1800" b="1" dirty="0" smtClean="0"/>
              <a:t>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3124200"/>
          </a:xfrm>
        </p:spPr>
        <p:txBody>
          <a:bodyPr/>
          <a:lstStyle/>
          <a:p>
            <a:pPr eaLnBrk="1" hangingPunct="1"/>
            <a:r>
              <a:rPr lang="nl-NL" sz="4800" dirty="0" smtClean="0">
                <a:solidFill>
                  <a:srgbClr val="002060"/>
                </a:solidFill>
              </a:rPr>
              <a:t>INTERNATIONALE FISCALITEIT IN TRANSITIE</a:t>
            </a: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400" dirty="0" smtClean="0"/>
              <a:t>PROF. DR. PETER KAVELAARS</a:t>
            </a:r>
            <a:endParaRPr lang="en-US" sz="2400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029200"/>
            <a:ext cx="27432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smtClean="0"/>
              <a:t>19 </a:t>
            </a:r>
            <a:r>
              <a:rPr lang="en-US" sz="1800" b="1" dirty="0" err="1" smtClean="0"/>
              <a:t>januari</a:t>
            </a:r>
            <a:r>
              <a:rPr lang="en-US" sz="1800" b="1" dirty="0" smtClean="0"/>
              <a:t>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Internationale fiscaliteit in transitie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ACHT THEMA’S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3992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INTERNATIONALE INFORMATIEUITWISSELING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TRANSPARANTIE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MISBRUIK VAN RECHT/ANTIMISBRUIKBEPALINGEN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ANTI-BEPSRICHTLIJN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HYBRIDE STRUCTUREN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MULTILATERAAL VERDRAG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STAATSSTEUN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EUROPESE WINSTGRONDSLAG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2400" y="6399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Internationale fiscaliteit in transitie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2</a:t>
            </a:r>
          </a:p>
        </p:txBody>
      </p:sp>
    </p:spTree>
    <p:extLst>
      <p:ext uri="{BB962C8B-B14F-4D97-AF65-F5344CB8AC3E}">
        <p14:creationId xmlns:p14="http://schemas.microsoft.com/office/powerpoint/2010/main" val="21825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39762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INFORMATIEUITWISSELING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SOORTEN</a:t>
            </a:r>
            <a:br>
              <a:rPr lang="nl-NL" sz="2000" dirty="0" smtClean="0"/>
            </a:br>
            <a:r>
              <a:rPr lang="nl-NL" sz="2000" dirty="0" smtClean="0"/>
              <a:t>- SPONTAAN</a:t>
            </a:r>
            <a:br>
              <a:rPr lang="nl-NL" sz="2000" dirty="0" smtClean="0"/>
            </a:br>
            <a:r>
              <a:rPr lang="nl-NL" sz="2000" dirty="0" smtClean="0"/>
              <a:t>- OP VERZOEK</a:t>
            </a:r>
            <a:br>
              <a:rPr lang="nl-NL" sz="2000" dirty="0" smtClean="0"/>
            </a:br>
            <a:r>
              <a:rPr lang="nl-NL" sz="2000" dirty="0" smtClean="0"/>
              <a:t>- AUTOMATISCH</a:t>
            </a:r>
            <a:br>
              <a:rPr lang="nl-NL" sz="2000" dirty="0" smtClean="0"/>
            </a:br>
            <a:endParaRPr lang="nl-N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ART. 26 OESO-MV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TAX INFORMATION AND EXCHANGE AGREEMENTS (TIEA)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WET OP DE INTERNATIONALE BIJSTANDSVERLENING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NATIONALE REGELGEVING </a:t>
            </a:r>
            <a:endParaRPr lang="nl-NL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2400" y="6399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Internationale fiscaliteit in transitie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3</a:t>
            </a:r>
          </a:p>
        </p:txBody>
      </p:sp>
    </p:spTree>
    <p:extLst>
      <p:ext uri="{BB962C8B-B14F-4D97-AF65-F5344CB8AC3E}">
        <p14:creationId xmlns:p14="http://schemas.microsoft.com/office/powerpoint/2010/main" val="26474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762000"/>
          </a:xfrm>
        </p:spPr>
        <p:txBody>
          <a:bodyPr>
            <a:noAutofit/>
          </a:bodyPr>
          <a:lstStyle/>
          <a:p>
            <a:r>
              <a:rPr lang="nl-NL" altLang="nl-NL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INFORMATIEUITWISSELING</a:t>
            </a:r>
            <a:endParaRPr lang="nl-NL" altLang="nl-NL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8" y="1676400"/>
            <a:ext cx="8305800" cy="47244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100" b="1" dirty="0">
                <a:solidFill>
                  <a:srgbClr val="002060"/>
                </a:solidFill>
              </a:rPr>
              <a:t>BASIS: OESO COMMON REPORTING STANDARD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21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100" b="1" dirty="0">
                <a:solidFill>
                  <a:srgbClr val="002060"/>
                </a:solidFill>
              </a:rPr>
              <a:t>HERZIENE EU-INLICHTINGENRICHTLIJN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UITBREIDING TOT ALLE BELASTINGEN/PREMIES DIE NIET EU- 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  RECHTELIJK ZIJN GEREGELD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INFORMATIEVERSTREKKING: AUTOMATISCH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UITBREIDING 2014: </a:t>
            </a:r>
            <a:r>
              <a:rPr lang="nl-NL" sz="2100" b="1" dirty="0" smtClean="0">
                <a:solidFill>
                  <a:srgbClr val="002060"/>
                </a:solidFill>
              </a:rPr>
              <a:t>ARBEIDSINKOMSTEN, PENSIOENEN</a:t>
            </a:r>
            <a:r>
              <a:rPr lang="nl-NL" sz="2100" b="1" dirty="0">
                <a:solidFill>
                  <a:srgbClr val="002060"/>
                </a:solidFill>
              </a:rPr>
              <a:t>, 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  LEVENSVERZEKERINGEN, ONROERENDGOED, BEZIT/INKOMSTEN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UITBREIDING 2016: INTEREST, RULINGS/APA’S ETC</a:t>
            </a:r>
            <a:r>
              <a:rPr lang="nl-NL" sz="2100" b="1" dirty="0" smtClean="0">
                <a:solidFill>
                  <a:srgbClr val="002060"/>
                </a:solidFill>
              </a:rPr>
              <a:t>.  </a:t>
            </a:r>
            <a:r>
              <a:rPr lang="nl-NL" sz="2100" b="1" dirty="0">
                <a:solidFill>
                  <a:srgbClr val="002060"/>
                </a:solidFill>
              </a:rPr>
              <a:t/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UITBREIDING 2017: </a:t>
            </a:r>
            <a:r>
              <a:rPr lang="nl-NL" sz="2100" b="1" dirty="0" smtClean="0">
                <a:solidFill>
                  <a:srgbClr val="002060"/>
                </a:solidFill>
              </a:rPr>
              <a:t>DIVIDENDEN, VERMOGENSWINSTEN </a:t>
            </a:r>
            <a:r>
              <a:rPr lang="nl-NL" sz="2100" b="1" dirty="0">
                <a:solidFill>
                  <a:srgbClr val="002060"/>
                </a:solidFill>
              </a:rPr>
              <a:t>ETC.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GEEN BEPERKING TOT NATUURLIJKE PERSONEN</a:t>
            </a:r>
            <a:br>
              <a:rPr lang="nl-NL" sz="2100" b="1" dirty="0">
                <a:solidFill>
                  <a:srgbClr val="002060"/>
                </a:solidFill>
              </a:rPr>
            </a:br>
            <a:r>
              <a:rPr lang="nl-NL" sz="2100" b="1" dirty="0">
                <a:solidFill>
                  <a:srgbClr val="002060"/>
                </a:solidFill>
              </a:rPr>
              <a:t>- OVERGANGSREGIME: OOSTENRIJK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21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100" b="1" dirty="0">
                <a:solidFill>
                  <a:srgbClr val="002060"/>
                </a:solidFill>
              </a:rPr>
              <a:t>INTREKKING SPAARTEGOEDENRICHTLIJN: 2016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21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100" b="1" dirty="0">
                <a:solidFill>
                  <a:srgbClr val="002060"/>
                </a:solidFill>
              </a:rPr>
              <a:t>INVLOED FATCA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21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100" b="1" dirty="0">
                <a:solidFill>
                  <a:srgbClr val="002060"/>
                </a:solidFill>
              </a:rPr>
              <a:t>POSITIE TIEA’S</a:t>
            </a:r>
          </a:p>
          <a:p>
            <a:pPr marL="182619" indent="-182619">
              <a:buClr>
                <a:srgbClr val="002060"/>
              </a:buClr>
              <a:buSzPct val="100000"/>
              <a:defRPr/>
            </a:pPr>
            <a:endParaRPr lang="nl-NL" sz="1500" b="1" dirty="0">
              <a:solidFill>
                <a:srgbClr val="002060"/>
              </a:solidFill>
            </a:endParaRPr>
          </a:p>
          <a:p>
            <a:pPr marL="182619" indent="-182619">
              <a:buClr>
                <a:srgbClr val="00676F"/>
              </a:buClr>
              <a:defRPr/>
            </a:pPr>
            <a:endParaRPr lang="nl-NL" sz="1151" b="1" dirty="0"/>
          </a:p>
          <a:p>
            <a:pPr marL="182619" indent="-182619">
              <a:defRPr/>
            </a:pPr>
            <a:endParaRPr lang="nl-NL" sz="1278" b="1" dirty="0"/>
          </a:p>
          <a:p>
            <a:pPr marL="182619" indent="-182619">
              <a:defRPr/>
            </a:pPr>
            <a:endParaRPr lang="nl-NL" sz="1278" b="1" dirty="0"/>
          </a:p>
          <a:p>
            <a:pPr marL="182619" indent="-182619">
              <a:defRPr/>
            </a:pPr>
            <a:endParaRPr lang="nl-NL" dirty="0"/>
          </a:p>
          <a:p>
            <a:pPr marL="182619" indent="-182619">
              <a:defRPr/>
            </a:pPr>
            <a:endParaRPr lang="nl-NL" dirty="0" smtClean="0"/>
          </a:p>
          <a:p>
            <a:pPr marL="182619" indent="-182619">
              <a:defRPr/>
            </a:pPr>
            <a:endParaRPr lang="nl-NL" dirty="0"/>
          </a:p>
          <a:p>
            <a:pPr marL="182619" indent="-182619">
              <a:defRPr/>
            </a:pPr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4</a:t>
            </a:r>
          </a:p>
        </p:txBody>
      </p:sp>
    </p:spTree>
    <p:extLst>
      <p:ext uri="{BB962C8B-B14F-4D97-AF65-F5344CB8AC3E}">
        <p14:creationId xmlns:p14="http://schemas.microsoft.com/office/powerpoint/2010/main" val="25480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Placeholder 1"/>
          <p:cNvSpPr>
            <a:spLocks noGrp="1"/>
          </p:cNvSpPr>
          <p:nvPr>
            <p:ph type="body" idx="4294967295"/>
          </p:nvPr>
        </p:nvSpPr>
        <p:spPr>
          <a:xfrm>
            <a:off x="-152400" y="687224"/>
            <a:ext cx="8458962" cy="685801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nl-NL" altLang="nl-NL" sz="33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TRANSPARANTIE: </a:t>
            </a:r>
            <a:r>
              <a:rPr lang="nl-NL" altLang="nl-NL" sz="33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CbC</a:t>
            </a:r>
            <a:r>
              <a:rPr lang="nl-NL" altLang="nl-NL" sz="33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-REPORTING </a:t>
            </a:r>
            <a:r>
              <a:rPr lang="nl-NL" altLang="nl-NL" sz="3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FISCAAL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740947"/>
            <a:ext cx="7848600" cy="4344888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</a:rPr>
              <a:t>ACHTERGROND: OESO-INITIATIEF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</a:rPr>
              <a:t>MULTINATIONALS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- GROEP: JAARREKENINGENRECHT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- VESTIGINGSPLAATS IN TEN MINSTE TWEE LANDEN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</a:rPr>
              <a:t>OMZET &gt; € 750 MLN.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</a:rPr>
              <a:t>MKB-VRIJSTELLING: OMZET &lt; € 50 MLN.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</a:rPr>
              <a:t>LANDENRAPPORT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- BINNEN TWAALF MAANDEN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- PER LAND: WINST, WINSTBELASTING, GECUMULEERDE WINST, 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  OMVANG PERSONEELSBESTAND</a:t>
            </a:r>
            <a:br>
              <a:rPr lang="nl-NL" sz="1800" b="1" dirty="0">
                <a:solidFill>
                  <a:srgbClr val="002060"/>
                </a:solidFill>
              </a:rPr>
            </a:br>
            <a:r>
              <a:rPr lang="nl-NL" sz="1800" b="1" dirty="0">
                <a:solidFill>
                  <a:srgbClr val="002060"/>
                </a:solidFill>
              </a:rPr>
              <a:t>- OVERZICHT VAN DE TOT DE GROEP BEHORENDE ENTITEITEN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800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" y="639943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2060"/>
                </a:solidFill>
                <a:latin typeface="+mj-lt"/>
              </a:rPr>
              <a:t>Internationale fiscaliteit in transitie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403210"/>
            <a:ext cx="22098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Pagina 5</a:t>
            </a:r>
          </a:p>
        </p:txBody>
      </p:sp>
    </p:spTree>
    <p:extLst>
      <p:ext uri="{BB962C8B-B14F-4D97-AF65-F5344CB8AC3E}">
        <p14:creationId xmlns:p14="http://schemas.microsoft.com/office/powerpoint/2010/main" val="672786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organic_molecules">
  <a:themeElements>
    <a:clrScheme name="organic_molecules">
      <a:dk1>
        <a:sysClr val="windowText" lastClr="000000"/>
      </a:dk1>
      <a:lt1>
        <a:sysClr val="window" lastClr="FFFFFF"/>
      </a:lt1>
      <a:dk2>
        <a:srgbClr val="03327F"/>
      </a:dk2>
      <a:lt2>
        <a:srgbClr val="C2D9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ECE71"/>
      </a:accent5>
      <a:accent6>
        <a:srgbClr val="319B3B"/>
      </a:accent6>
      <a:hlink>
        <a:srgbClr val="087BDA"/>
      </a:hlink>
      <a:folHlink>
        <a:srgbClr val="A984E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31007B-A76D-4FF3-95F4-4A4380F87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PM_organic_molecules</Template>
  <TotalTime>1548</TotalTime>
  <Words>532</Words>
  <Application>Microsoft Office PowerPoint</Application>
  <PresentationFormat>On-screen Show (4:3)</PresentationFormat>
  <Paragraphs>293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Verdana</vt:lpstr>
      <vt:lpstr>Arial</vt:lpstr>
      <vt:lpstr>Segoe UI</vt:lpstr>
      <vt:lpstr>Calibri</vt:lpstr>
      <vt:lpstr>PM_organic_molecules</vt:lpstr>
      <vt:lpstr>PowerPoint Presentation</vt:lpstr>
      <vt:lpstr>INTERNATIONALE FISCALITEIT IN TRANSITIE    PROF. DR. PETER KAVELAARS</vt:lpstr>
      <vt:lpstr>INTERNATIONALE FISCALITEIT IN TRANSITIE    PROF. DR. PETER KAVELAARS</vt:lpstr>
      <vt:lpstr>INTERNATIONALE FISCALITEIT IN TRANSITIE    PROF. DR. PETER KAVELAARS</vt:lpstr>
      <vt:lpstr>INTERNATIONALE FISCALITEIT IN TRANSITIE    PROF. DR. PETER KAVELAARS</vt:lpstr>
      <vt:lpstr>ACHT THEMA’S</vt:lpstr>
      <vt:lpstr>1. INFORMATIEUITWISSELING</vt:lpstr>
      <vt:lpstr>1. INFORMATIEUITWISSELING</vt:lpstr>
      <vt:lpstr>PowerPoint Presentation</vt:lpstr>
      <vt:lpstr>PowerPoint Presentation</vt:lpstr>
      <vt:lpstr>2. TRANSPARANTIE: CbC-REPORTING - PUBLIEK</vt:lpstr>
      <vt:lpstr>2. TRANSPARANTIE: CbC-REPORTING - PUBLIEK</vt:lpstr>
      <vt:lpstr>2. TRANSPARANTIE: UBO-REGISTER</vt:lpstr>
      <vt:lpstr>2. TRANSPARANTIE: UBO-REGISTER</vt:lpstr>
      <vt:lpstr>2. TRANSPARANTIE: TOEZICHT TRUSTKANTOREN</vt:lpstr>
      <vt:lpstr>3. MISBRUIK VAN RECHT/ ANTI-MISBRUIKREGELS</vt:lpstr>
      <vt:lpstr>3. MISBRUIK VAN RECHT/ ANTIMISBRUIKREGELS</vt:lpstr>
      <vt:lpstr>4. ANTI-BEPSRICHTLIJN (ATAD)</vt:lpstr>
      <vt:lpstr>5. HYBRIDE STRUCTUREN</vt:lpstr>
      <vt:lpstr>5. HYBRIDE STRUCTUREN</vt:lpstr>
      <vt:lpstr>5. HYBRIDE STRUCTUREN</vt:lpstr>
      <vt:lpstr>6. MULTILATERAAL VERDRAG</vt:lpstr>
      <vt:lpstr>6. MULTILATERAAL VERDRAG</vt:lpstr>
      <vt:lpstr>7. ONVERENIGBARE STAATSSTEUN</vt:lpstr>
      <vt:lpstr>7. ONVERENIGBARE STAATSSTEUN</vt:lpstr>
      <vt:lpstr>8. EUROPESE WINSTGRONDSLAG </vt:lpstr>
      <vt:lpstr>8. EUROPESE WINSTGRONDSLAG</vt:lpstr>
      <vt:lpstr>CONCLUSIES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Molecules</dc:title>
  <dc:creator>remco</dc:creator>
  <cp:lastModifiedBy>Kavelaars, Peter (NL - Rotterdam)</cp:lastModifiedBy>
  <cp:revision>74</cp:revision>
  <cp:lastPrinted>2014-07-15T14:44:51Z</cp:lastPrinted>
  <dcterms:created xsi:type="dcterms:W3CDTF">2014-01-07T22:35:05Z</dcterms:created>
  <dcterms:modified xsi:type="dcterms:W3CDTF">2017-01-19T23:12:25Z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TC018572739991</vt:lpwstr>
  </property>
</Properties>
</file>